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310" r:id="rId3"/>
    <p:sldId id="320" r:id="rId4"/>
    <p:sldId id="312" r:id="rId5"/>
    <p:sldId id="314" r:id="rId6"/>
    <p:sldId id="321" r:id="rId7"/>
    <p:sldId id="272" r:id="rId8"/>
    <p:sldId id="273" r:id="rId9"/>
    <p:sldId id="274" r:id="rId10"/>
    <p:sldId id="276" r:id="rId11"/>
    <p:sldId id="315" r:id="rId12"/>
    <p:sldId id="277" r:id="rId13"/>
    <p:sldId id="278" r:id="rId14"/>
    <p:sldId id="279" r:id="rId15"/>
    <p:sldId id="316" r:id="rId16"/>
    <p:sldId id="281" r:id="rId17"/>
    <p:sldId id="282" r:id="rId18"/>
    <p:sldId id="283" r:id="rId19"/>
    <p:sldId id="284" r:id="rId20"/>
    <p:sldId id="317" r:id="rId21"/>
    <p:sldId id="285" r:id="rId22"/>
    <p:sldId id="286" r:id="rId23"/>
    <p:sldId id="318" r:id="rId24"/>
    <p:sldId id="287" r:id="rId25"/>
    <p:sldId id="288" r:id="rId26"/>
    <p:sldId id="291" r:id="rId27"/>
    <p:sldId id="294" r:id="rId28"/>
    <p:sldId id="302" r:id="rId29"/>
    <p:sldId id="306" r:id="rId30"/>
    <p:sldId id="307" r:id="rId31"/>
    <p:sldId id="308" r:id="rId32"/>
    <p:sldId id="319" r:id="rId33"/>
  </p:sldIdLst>
  <p:sldSz cx="9144000" cy="6858000" type="screen4x3"/>
  <p:notesSz cx="7010400" cy="9296400"/>
  <p:custDataLst>
    <p:tags r:id="rId3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905"/>
    <a:srgbClr val="8CB830"/>
    <a:srgbClr val="C53E1E"/>
    <a:srgbClr val="B4391B"/>
    <a:srgbClr val="FEBB18"/>
    <a:srgbClr val="474746"/>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085" autoAdjust="0"/>
  </p:normalViewPr>
  <p:slideViewPr>
    <p:cSldViewPr snapToGrid="0" snapToObjects="1">
      <p:cViewPr varScale="1">
        <p:scale>
          <a:sx n="74" d="100"/>
          <a:sy n="74" d="100"/>
        </p:scale>
        <p:origin x="-1398" y="-102"/>
      </p:cViewPr>
      <p:guideLst>
        <p:guide orient="horz" pos="2160"/>
        <p:guide pos="2880"/>
      </p:guideLst>
    </p:cSldViewPr>
  </p:slideViewPr>
  <p:notesTextViewPr>
    <p:cViewPr>
      <p:scale>
        <a:sx n="100" d="100"/>
        <a:sy n="100" d="100"/>
      </p:scale>
      <p:origin x="0" y="0"/>
    </p:cViewPr>
  </p:notesTextViewPr>
  <p:sorterViewPr>
    <p:cViewPr>
      <p:scale>
        <a:sx n="170" d="100"/>
        <a:sy n="170" d="100"/>
      </p:scale>
      <p:origin x="0" y="14430"/>
    </p:cViewPr>
  </p:sorterViewPr>
  <p:notesViewPr>
    <p:cSldViewPr snapToGrid="0" snapToObjects="1">
      <p:cViewPr varScale="1">
        <p:scale>
          <a:sx n="71" d="100"/>
          <a:sy n="71" d="100"/>
        </p:scale>
        <p:origin x="-3077"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FB3E430-BA90-4276-BDE7-BD4B130F4CDC}" type="datetimeFigureOut">
              <a:rPr lang="en-US" smtClean="0"/>
              <a:t>5/3/2017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6D05545-782C-4FE0-BAAD-D142BBAEDE79}" type="slidenum">
              <a:rPr lang="en-US" smtClean="0"/>
              <a:t>‹#›</a:t>
            </a:fld>
            <a:endParaRPr lang="en-US"/>
          </a:p>
        </p:txBody>
      </p:sp>
    </p:spTree>
    <p:extLst>
      <p:ext uri="{BB962C8B-B14F-4D97-AF65-F5344CB8AC3E}">
        <p14:creationId xmlns:p14="http://schemas.microsoft.com/office/powerpoint/2010/main" val="1388640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CF0490-7BC2-4562-BABB-378ECAD81206}" type="datetimeFigureOut">
              <a:rPr lang="en-US" smtClean="0"/>
              <a:t>5/3/2017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36D8CF-E82C-430E-8D31-3F3951E05CC8}" type="slidenum">
              <a:rPr lang="en-US" smtClean="0"/>
              <a:t>‹#›</a:t>
            </a:fld>
            <a:endParaRPr lang="en-US" dirty="0"/>
          </a:p>
        </p:txBody>
      </p:sp>
    </p:spTree>
    <p:extLst>
      <p:ext uri="{BB962C8B-B14F-4D97-AF65-F5344CB8AC3E}">
        <p14:creationId xmlns:p14="http://schemas.microsoft.com/office/powerpoint/2010/main" val="416765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36D8CF-E82C-430E-8D31-3F3951E05CC8}" type="slidenum">
              <a:rPr lang="en-US" smtClean="0"/>
              <a:t>1</a:t>
            </a:fld>
            <a:endParaRPr lang="en-US" dirty="0"/>
          </a:p>
        </p:txBody>
      </p:sp>
    </p:spTree>
    <p:extLst>
      <p:ext uri="{BB962C8B-B14F-4D97-AF65-F5344CB8AC3E}">
        <p14:creationId xmlns:p14="http://schemas.microsoft.com/office/powerpoint/2010/main" val="1633487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23634" y="2488978"/>
            <a:ext cx="6599033" cy="600164"/>
          </a:xfrm>
        </p:spPr>
        <p:txBody>
          <a:bodyPr anchor="t" anchorCtr="0">
            <a:spAutoFit/>
          </a:bodyPr>
          <a:lstStyle>
            <a:lvl1pPr>
              <a:defRPr sz="3300"/>
            </a:lvl1pPr>
          </a:lstStyle>
          <a:p>
            <a:r>
              <a:rPr lang="en-US" dirty="0" smtClean="0"/>
              <a:t>Click to edit Master title style</a:t>
            </a:r>
            <a:endParaRPr lang="en-US" dirty="0"/>
          </a:p>
        </p:txBody>
      </p:sp>
      <p:sp>
        <p:nvSpPr>
          <p:cNvPr id="3" name="Subtitle 2"/>
          <p:cNvSpPr>
            <a:spLocks noGrp="1"/>
          </p:cNvSpPr>
          <p:nvPr>
            <p:ph type="subTitle" idx="1"/>
          </p:nvPr>
        </p:nvSpPr>
        <p:spPr>
          <a:xfrm>
            <a:off x="1623634" y="3484324"/>
            <a:ext cx="6599033" cy="2246415"/>
          </a:xfrm>
        </p:spPr>
        <p:txBody>
          <a:bodyPr>
            <a:normAutofit/>
          </a:bodyPr>
          <a:lstStyle>
            <a:lvl1pPr marL="0" indent="0" algn="l">
              <a:buNone/>
              <a:defRPr sz="2600">
                <a:solidFill>
                  <a:srgbClr val="474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799786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38942"/>
            <a:ext cx="8229600" cy="553998"/>
          </a:xfrm>
        </p:spPr>
        <p:txBody>
          <a:bodyPr/>
          <a:lstStyle>
            <a:lvl1pPr>
              <a:defRPr sz="3000"/>
            </a:lvl1pPr>
          </a:lstStyle>
          <a:p>
            <a:r>
              <a:rPr lang="en-US" dirty="0" smtClean="0"/>
              <a:t>Click to edit Master title style</a:t>
            </a:r>
            <a:endParaRPr lang="en-US" dirty="0"/>
          </a:p>
        </p:txBody>
      </p:sp>
      <p:sp>
        <p:nvSpPr>
          <p:cNvPr id="7" name="Subtitle 2"/>
          <p:cNvSpPr>
            <a:spLocks noGrp="1"/>
          </p:cNvSpPr>
          <p:nvPr>
            <p:ph type="subTitle" idx="10"/>
          </p:nvPr>
        </p:nvSpPr>
        <p:spPr>
          <a:xfrm>
            <a:off x="457200" y="1016809"/>
            <a:ext cx="8229600" cy="461665"/>
          </a:xfrm>
        </p:spPr>
        <p:txBody>
          <a:bodyPr>
            <a:spAutoFit/>
          </a:bodyPr>
          <a:lstStyle>
            <a:lvl1pPr marL="0" indent="0" algn="l">
              <a:buNone/>
              <a:defRPr sz="2300" b="1">
                <a:solidFill>
                  <a:srgbClr val="474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1"/>
          </p:nvPr>
        </p:nvSpPr>
        <p:spPr>
          <a:xfrm>
            <a:off x="457200" y="1937325"/>
            <a:ext cx="8229600" cy="2160592"/>
          </a:xfrm>
        </p:spPr>
        <p:txBody>
          <a:bodyPr/>
          <a:lstStyle>
            <a:lvl1pPr marL="342900" indent="-342900">
              <a:spcBef>
                <a:spcPts val="1152"/>
              </a:spcBef>
              <a:buClr>
                <a:srgbClr val="474746"/>
              </a:buClr>
              <a:buFont typeface="Arial"/>
              <a:buChar char="•"/>
              <a:defRPr sz="2200">
                <a:solidFill>
                  <a:srgbClr val="474746"/>
                </a:solidFill>
              </a:defRPr>
            </a:lvl1pPr>
            <a:lvl2pPr>
              <a:spcBef>
                <a:spcPts val="1152"/>
              </a:spcBef>
              <a:buClr>
                <a:srgbClr val="474746"/>
              </a:buClr>
              <a:defRPr sz="2000">
                <a:solidFill>
                  <a:srgbClr val="474746"/>
                </a:solidFill>
              </a:defRPr>
            </a:lvl2pPr>
            <a:lvl3pPr>
              <a:spcBef>
                <a:spcPts val="1152"/>
              </a:spcBef>
              <a:buClr>
                <a:srgbClr val="474746"/>
              </a:buClr>
              <a:defRPr sz="1800">
                <a:solidFill>
                  <a:srgbClr val="474746"/>
                </a:solidFill>
              </a:defRPr>
            </a:lvl3pPr>
            <a:lvl4pPr>
              <a:spcBef>
                <a:spcPts val="1152"/>
              </a:spcBef>
              <a:buClr>
                <a:srgbClr val="474746"/>
              </a:buClr>
              <a:defRPr sz="1800">
                <a:solidFill>
                  <a:srgbClr val="474746"/>
                </a:solidFill>
              </a:defRPr>
            </a:lvl4pPr>
            <a:lvl5pPr>
              <a:spcBef>
                <a:spcPts val="1152"/>
              </a:spcBef>
              <a:buClr>
                <a:srgbClr val="474746"/>
              </a:buClr>
              <a:defRPr sz="1800">
                <a:solidFill>
                  <a:srgbClr val="47474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75264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dirty="0" smtClean="0"/>
              <a:t>Click to edit Master title style</a:t>
            </a:r>
            <a:endParaRPr lang="en-US" dirty="0"/>
          </a:p>
        </p:txBody>
      </p:sp>
      <p:sp>
        <p:nvSpPr>
          <p:cNvPr id="8" name="Subtitle 2"/>
          <p:cNvSpPr>
            <a:spLocks noGrp="1"/>
          </p:cNvSpPr>
          <p:nvPr>
            <p:ph type="subTitle" idx="13"/>
          </p:nvPr>
        </p:nvSpPr>
        <p:spPr>
          <a:xfrm>
            <a:off x="457200" y="1016809"/>
            <a:ext cx="8229600" cy="446276"/>
          </a:xfrm>
        </p:spPr>
        <p:txBody>
          <a:bodyPr>
            <a:spAutoFit/>
          </a:bodyPr>
          <a:lstStyle>
            <a:lvl1pPr marL="0" indent="0" algn="l">
              <a:buNone/>
              <a:defRPr sz="2300" b="1">
                <a:solidFill>
                  <a:srgbClr val="474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Picture Placeholder 9"/>
          <p:cNvSpPr>
            <a:spLocks noGrp="1"/>
          </p:cNvSpPr>
          <p:nvPr>
            <p:ph type="pic" sz="quarter" idx="14"/>
          </p:nvPr>
        </p:nvSpPr>
        <p:spPr>
          <a:xfrm>
            <a:off x="457200" y="2042375"/>
            <a:ext cx="1513639" cy="963652"/>
          </a:xfrm>
        </p:spPr>
        <p:txBody>
          <a:bodyPr/>
          <a:lstStyle>
            <a:lvl1pPr marL="0" indent="0">
              <a:buNone/>
              <a:defRPr sz="1000"/>
            </a:lvl1pPr>
          </a:lstStyle>
          <a:p>
            <a:endParaRPr lang="en-US" dirty="0"/>
          </a:p>
        </p:txBody>
      </p:sp>
      <p:sp>
        <p:nvSpPr>
          <p:cNvPr id="11" name="Picture Placeholder 9"/>
          <p:cNvSpPr>
            <a:spLocks noGrp="1"/>
          </p:cNvSpPr>
          <p:nvPr>
            <p:ph type="pic" sz="quarter" idx="15"/>
          </p:nvPr>
        </p:nvSpPr>
        <p:spPr>
          <a:xfrm>
            <a:off x="2136190" y="2042375"/>
            <a:ext cx="1513639" cy="963652"/>
          </a:xfrm>
        </p:spPr>
        <p:txBody>
          <a:bodyPr/>
          <a:lstStyle>
            <a:lvl1pPr marL="0" indent="0">
              <a:buNone/>
              <a:defRPr sz="1000"/>
            </a:lvl1pPr>
          </a:lstStyle>
          <a:p>
            <a:endParaRPr lang="en-US" dirty="0"/>
          </a:p>
        </p:txBody>
      </p:sp>
      <p:sp>
        <p:nvSpPr>
          <p:cNvPr id="15" name="Picture Placeholder 9"/>
          <p:cNvSpPr>
            <a:spLocks noGrp="1"/>
          </p:cNvSpPr>
          <p:nvPr>
            <p:ph type="pic" sz="quarter" idx="19"/>
          </p:nvPr>
        </p:nvSpPr>
        <p:spPr>
          <a:xfrm>
            <a:off x="737493" y="3344448"/>
            <a:ext cx="7669014" cy="2900692"/>
          </a:xfrm>
        </p:spPr>
        <p:txBody>
          <a:bodyPr/>
          <a:lstStyle>
            <a:lvl1pPr marL="0" indent="0">
              <a:buNone/>
              <a:defRPr sz="1000"/>
            </a:lvl1pPr>
          </a:lstStyle>
          <a:p>
            <a:endParaRPr lang="en-US" dirty="0"/>
          </a:p>
        </p:txBody>
      </p:sp>
      <p:sp>
        <p:nvSpPr>
          <p:cNvPr id="16" name="Picture Placeholder 9"/>
          <p:cNvSpPr>
            <a:spLocks noGrp="1"/>
          </p:cNvSpPr>
          <p:nvPr>
            <p:ph type="pic" sz="quarter" idx="20"/>
          </p:nvPr>
        </p:nvSpPr>
        <p:spPr>
          <a:xfrm>
            <a:off x="3815180" y="2042375"/>
            <a:ext cx="1513639" cy="963652"/>
          </a:xfrm>
        </p:spPr>
        <p:txBody>
          <a:bodyPr/>
          <a:lstStyle>
            <a:lvl1pPr marL="0" indent="0">
              <a:buNone/>
              <a:defRPr sz="1000"/>
            </a:lvl1pPr>
          </a:lstStyle>
          <a:p>
            <a:endParaRPr lang="en-US" dirty="0"/>
          </a:p>
        </p:txBody>
      </p:sp>
      <p:sp>
        <p:nvSpPr>
          <p:cNvPr id="17" name="Picture Placeholder 9"/>
          <p:cNvSpPr>
            <a:spLocks noGrp="1"/>
          </p:cNvSpPr>
          <p:nvPr>
            <p:ph type="pic" sz="quarter" idx="21"/>
          </p:nvPr>
        </p:nvSpPr>
        <p:spPr>
          <a:xfrm>
            <a:off x="5494170" y="2042375"/>
            <a:ext cx="1513639" cy="963652"/>
          </a:xfrm>
        </p:spPr>
        <p:txBody>
          <a:bodyPr/>
          <a:lstStyle>
            <a:lvl1pPr marL="0" indent="0">
              <a:buNone/>
              <a:defRPr sz="1000"/>
            </a:lvl1pPr>
          </a:lstStyle>
          <a:p>
            <a:endParaRPr lang="en-US" dirty="0"/>
          </a:p>
        </p:txBody>
      </p:sp>
      <p:sp>
        <p:nvSpPr>
          <p:cNvPr id="18" name="Picture Placeholder 9"/>
          <p:cNvSpPr>
            <a:spLocks noGrp="1"/>
          </p:cNvSpPr>
          <p:nvPr>
            <p:ph type="pic" sz="quarter" idx="22"/>
          </p:nvPr>
        </p:nvSpPr>
        <p:spPr>
          <a:xfrm>
            <a:off x="7173161" y="2042375"/>
            <a:ext cx="1513639" cy="963652"/>
          </a:xfrm>
        </p:spPr>
        <p:txBody>
          <a:bodyPr/>
          <a:lstStyle>
            <a:lvl1pPr marL="0" indent="0">
              <a:buNone/>
              <a:defRPr sz="1000"/>
            </a:lvl1pPr>
          </a:lstStyle>
          <a:p>
            <a:endParaRPr lang="en-US" dirty="0"/>
          </a:p>
        </p:txBody>
      </p:sp>
    </p:spTree>
    <p:extLst>
      <p:ext uri="{BB962C8B-B14F-4D97-AF65-F5344CB8AC3E}">
        <p14:creationId xmlns:p14="http://schemas.microsoft.com/office/powerpoint/2010/main" val="2782912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har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dirty="0" smtClean="0"/>
              <a:t>Click to edit Master title style</a:t>
            </a:r>
            <a:endParaRPr lang="en-US" dirty="0"/>
          </a:p>
        </p:txBody>
      </p:sp>
      <p:sp>
        <p:nvSpPr>
          <p:cNvPr id="10" name="Subtitle 2"/>
          <p:cNvSpPr>
            <a:spLocks noGrp="1"/>
          </p:cNvSpPr>
          <p:nvPr>
            <p:ph type="subTitle" idx="13"/>
          </p:nvPr>
        </p:nvSpPr>
        <p:spPr>
          <a:xfrm>
            <a:off x="457200" y="1016809"/>
            <a:ext cx="8229600" cy="446276"/>
          </a:xfrm>
        </p:spPr>
        <p:txBody>
          <a:bodyPr>
            <a:spAutoFit/>
          </a:bodyPr>
          <a:lstStyle>
            <a:lvl1pPr marL="0" indent="0" algn="l">
              <a:buNone/>
              <a:defRPr sz="2300" b="1">
                <a:solidFill>
                  <a:srgbClr val="474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4" hasCustomPrompt="1"/>
          </p:nvPr>
        </p:nvSpPr>
        <p:spPr>
          <a:xfrm>
            <a:off x="457200" y="1792288"/>
            <a:ext cx="4043967" cy="4171540"/>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copy</a:t>
            </a:r>
          </a:p>
        </p:txBody>
      </p:sp>
      <p:sp>
        <p:nvSpPr>
          <p:cNvPr id="14" name="Chart Placeholder 13"/>
          <p:cNvSpPr>
            <a:spLocks noGrp="1"/>
          </p:cNvSpPr>
          <p:nvPr>
            <p:ph type="chart" sz="quarter" idx="15" hasCustomPrompt="1"/>
          </p:nvPr>
        </p:nvSpPr>
        <p:spPr>
          <a:xfrm>
            <a:off x="4686300" y="1792288"/>
            <a:ext cx="4000500" cy="4171540"/>
          </a:xfrm>
        </p:spPr>
        <p:txBody>
          <a:bodyPr/>
          <a:lstStyle>
            <a:lvl1pPr marL="0" indent="0">
              <a:buNone/>
              <a:defRPr baseline="0"/>
            </a:lvl1pPr>
          </a:lstStyle>
          <a:p>
            <a:r>
              <a:rPr lang="en-US" dirty="0" smtClean="0"/>
              <a:t>Click to add chart</a:t>
            </a:r>
            <a:endParaRPr lang="en-US" dirty="0"/>
          </a:p>
        </p:txBody>
      </p:sp>
    </p:spTree>
    <p:extLst>
      <p:ext uri="{BB962C8B-B14F-4D97-AF65-F5344CB8AC3E}">
        <p14:creationId xmlns:p14="http://schemas.microsoft.com/office/powerpoint/2010/main" val="38767147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43094"/>
            <a:ext cx="8229600" cy="553998"/>
          </a:xfrm>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847757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mag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ubtitle 2"/>
          <p:cNvSpPr>
            <a:spLocks noGrp="1"/>
          </p:cNvSpPr>
          <p:nvPr>
            <p:ph type="subTitle" idx="13"/>
          </p:nvPr>
        </p:nvSpPr>
        <p:spPr>
          <a:xfrm>
            <a:off x="457200" y="1016809"/>
            <a:ext cx="8229600" cy="446276"/>
          </a:xfrm>
        </p:spPr>
        <p:txBody>
          <a:bodyPr>
            <a:spAutoFit/>
          </a:bodyPr>
          <a:lstStyle>
            <a:lvl1pPr marL="0" indent="0" algn="l">
              <a:buNone/>
              <a:defRPr sz="2300" b="1">
                <a:solidFill>
                  <a:srgbClr val="4747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ext Placeholder 11"/>
          <p:cNvSpPr>
            <a:spLocks noGrp="1"/>
          </p:cNvSpPr>
          <p:nvPr>
            <p:ph type="body" sz="quarter" idx="14" hasCustomPrompt="1"/>
          </p:nvPr>
        </p:nvSpPr>
        <p:spPr>
          <a:xfrm>
            <a:off x="457200" y="1792288"/>
            <a:ext cx="4043967" cy="4099202"/>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copy</a:t>
            </a:r>
          </a:p>
        </p:txBody>
      </p:sp>
      <p:sp>
        <p:nvSpPr>
          <p:cNvPr id="6" name="Picture Placeholder 5"/>
          <p:cNvSpPr>
            <a:spLocks noGrp="1"/>
          </p:cNvSpPr>
          <p:nvPr>
            <p:ph type="pic" sz="quarter" idx="15" hasCustomPrompt="1"/>
          </p:nvPr>
        </p:nvSpPr>
        <p:spPr>
          <a:xfrm>
            <a:off x="4694238" y="1792288"/>
            <a:ext cx="4059237" cy="4099202"/>
          </a:xfr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13450567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6980"/>
            <a:ext cx="8229600" cy="553998"/>
          </a:xfrm>
          <a:prstGeom prst="rect">
            <a:avLst/>
          </a:prstGeom>
        </p:spPr>
        <p:txBody>
          <a:bodyPr vert="horz" lIns="91440" tIns="45720" rIns="91440" bIns="45720" rtlCol="0" anchor="t" anchorCtr="0">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62825"/>
            <a:ext cx="8229600" cy="1812804"/>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9032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4" r:id="rId6"/>
  </p:sldLayoutIdLst>
  <p:timing>
    <p:tnLst>
      <p:par>
        <p:cTn id="1" dur="indefinite" restart="never" nodeType="tmRoot"/>
      </p:par>
    </p:tnLst>
  </p:timing>
  <p:txStyles>
    <p:titleStyle>
      <a:lvl1pPr algn="l" defTabSz="457200" rtl="0" eaLnBrk="1" latinLnBrk="0" hangingPunct="1">
        <a:spcBef>
          <a:spcPct val="0"/>
        </a:spcBef>
        <a:buNone/>
        <a:defRPr sz="3000" b="1" i="0" u="none" kern="1200">
          <a:solidFill>
            <a:srgbClr val="474746"/>
          </a:solidFill>
          <a:latin typeface="+mj-lt"/>
          <a:ea typeface="+mj-ea"/>
          <a:cs typeface="+mj-cs"/>
        </a:defRPr>
      </a:lvl1pPr>
    </p:titleStyle>
    <p:bodyStyle>
      <a:lvl1pPr marL="342900" indent="-342900" algn="l" defTabSz="457200" rtl="0" eaLnBrk="1" latinLnBrk="0" hangingPunct="1">
        <a:lnSpc>
          <a:spcPct val="100000"/>
        </a:lnSpc>
        <a:spcBef>
          <a:spcPct val="20000"/>
        </a:spcBef>
        <a:buClr>
          <a:srgbClr val="474746"/>
        </a:buClr>
        <a:buFont typeface="Arial"/>
        <a:buChar char="•"/>
        <a:defRPr sz="2200" kern="1200">
          <a:solidFill>
            <a:srgbClr val="474746"/>
          </a:solidFill>
          <a:latin typeface="+mn-lt"/>
          <a:ea typeface="+mn-ea"/>
          <a:cs typeface="+mn-cs"/>
        </a:defRPr>
      </a:lvl1pPr>
      <a:lvl2pPr marL="742950" indent="-285750" algn="l" defTabSz="457200" rtl="0" eaLnBrk="1" latinLnBrk="0" hangingPunct="1">
        <a:lnSpc>
          <a:spcPct val="100000"/>
        </a:lnSpc>
        <a:spcBef>
          <a:spcPct val="20000"/>
        </a:spcBef>
        <a:buClr>
          <a:srgbClr val="474746"/>
        </a:buClr>
        <a:buFont typeface="Arial"/>
        <a:buChar char="–"/>
        <a:defRPr sz="2000" b="0" i="0" u="none" kern="1200">
          <a:solidFill>
            <a:srgbClr val="474746"/>
          </a:solidFill>
          <a:latin typeface="+mn-lt"/>
          <a:ea typeface="+mn-ea"/>
          <a:cs typeface="+mn-cs"/>
        </a:defRPr>
      </a:lvl2pPr>
      <a:lvl3pPr marL="11430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3pPr>
      <a:lvl4pPr marL="16002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4pPr>
      <a:lvl5pPr marL="2057400" indent="-228600" algn="l" defTabSz="457200" rtl="0" eaLnBrk="1" latinLnBrk="0" hangingPunct="1">
        <a:lnSpc>
          <a:spcPct val="100000"/>
        </a:lnSpc>
        <a:spcBef>
          <a:spcPct val="20000"/>
        </a:spcBef>
        <a:buClr>
          <a:srgbClr val="474746"/>
        </a:buClr>
        <a:buFont typeface="Arial"/>
        <a:buChar char="»"/>
        <a:defRPr sz="1800" kern="1200">
          <a:solidFill>
            <a:srgbClr val="4747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www.youtube.com/watch?v=oxdaSeq4EVU&amp;ebc=ANyPxKqgMlHsO7qMxhji4gUtQadkUCTqUty6w19QjfnywX8wIoo7CHHMA-VLdfdiyzeDssSBcb708mAEZy4Ap9nhhSBmjbZkyQ&amp;nohtml5=Fal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ho.int/csr/resources/publications/EPR_AM2_E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806336" y="2343808"/>
            <a:ext cx="7416332" cy="3386932"/>
          </a:xfrm>
        </p:spPr>
        <p:txBody>
          <a:bodyPr>
            <a:normAutofit/>
          </a:bodyPr>
          <a:lstStyle/>
          <a:p>
            <a:pPr algn="ctr"/>
            <a:r>
              <a:rPr lang="en-US" sz="4400" dirty="0" smtClean="0"/>
              <a:t>Infection </a:t>
            </a:r>
          </a:p>
          <a:p>
            <a:pPr algn="ctr"/>
            <a:r>
              <a:rPr lang="en-US" sz="4400" dirty="0" smtClean="0"/>
              <a:t>Control and Prevention</a:t>
            </a:r>
            <a:endParaRPr lang="en-US" sz="4400" dirty="0"/>
          </a:p>
        </p:txBody>
      </p:sp>
    </p:spTree>
    <p:extLst>
      <p:ext uri="{BB962C8B-B14F-4D97-AF65-F5344CB8AC3E}">
        <p14:creationId xmlns:p14="http://schemas.microsoft.com/office/powerpoint/2010/main" val="332706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 Protective Equipment (PPE)</a:t>
            </a:r>
            <a:endParaRPr lang="en-US" dirty="0"/>
          </a:p>
        </p:txBody>
      </p:sp>
      <p:sp>
        <p:nvSpPr>
          <p:cNvPr id="3" name="Subtitle 2"/>
          <p:cNvSpPr>
            <a:spLocks noGrp="1"/>
          </p:cNvSpPr>
          <p:nvPr>
            <p:ph type="subTitle" idx="10"/>
          </p:nvPr>
        </p:nvSpPr>
        <p:spPr>
          <a:xfrm>
            <a:off x="457200" y="1016809"/>
            <a:ext cx="8229600" cy="871008"/>
          </a:xfrm>
        </p:spPr>
        <p:txBody>
          <a:bodyPr/>
          <a:lstStyle/>
          <a:p>
            <a:r>
              <a:rPr lang="en-US" dirty="0" smtClean="0"/>
              <a:t>Use of PPE </a:t>
            </a:r>
            <a:r>
              <a:rPr lang="en-US" dirty="0"/>
              <a:t>- Gloves</a:t>
            </a:r>
          </a:p>
          <a:p>
            <a:endParaRPr lang="en-US" dirty="0"/>
          </a:p>
        </p:txBody>
      </p:sp>
      <p:sp>
        <p:nvSpPr>
          <p:cNvPr id="4" name="Text Placeholder 3"/>
          <p:cNvSpPr>
            <a:spLocks noGrp="1"/>
          </p:cNvSpPr>
          <p:nvPr>
            <p:ph type="body" sz="quarter" idx="11"/>
          </p:nvPr>
        </p:nvSpPr>
        <p:spPr>
          <a:xfrm>
            <a:off x="457200" y="1478475"/>
            <a:ext cx="8229600" cy="4093428"/>
          </a:xfrm>
        </p:spPr>
        <p:txBody>
          <a:bodyPr/>
          <a:lstStyle/>
          <a:p>
            <a:r>
              <a:rPr lang="en-US" dirty="0" smtClean="0"/>
              <a:t>Wear </a:t>
            </a:r>
            <a:r>
              <a:rPr lang="en-US" dirty="0"/>
              <a:t>gloves when there is potential contact with blood (e.g., during phlebotomy), body fluids, mucous membranes, </a:t>
            </a:r>
            <a:r>
              <a:rPr lang="en-US" dirty="0" smtClean="0"/>
              <a:t>non-intact </a:t>
            </a:r>
            <a:r>
              <a:rPr lang="en-US" dirty="0"/>
              <a:t>skin or contaminated equipment.</a:t>
            </a:r>
          </a:p>
          <a:p>
            <a:r>
              <a:rPr lang="en-US" dirty="0" smtClean="0"/>
              <a:t> </a:t>
            </a:r>
            <a:r>
              <a:rPr lang="en-US" dirty="0"/>
              <a:t>Wear gloves that fit appropriately (select gloves according to hand size)</a:t>
            </a:r>
          </a:p>
          <a:p>
            <a:r>
              <a:rPr lang="en-US" dirty="0" smtClean="0"/>
              <a:t> Do </a:t>
            </a:r>
            <a:r>
              <a:rPr lang="en-US" dirty="0"/>
              <a:t>not wear the same pair of gloves for the care of more than </a:t>
            </a:r>
            <a:r>
              <a:rPr lang="en-US" dirty="0" smtClean="0"/>
              <a:t> one patient.</a:t>
            </a:r>
            <a:endParaRPr lang="en-US" dirty="0"/>
          </a:p>
          <a:p>
            <a:r>
              <a:rPr lang="en-US" dirty="0" smtClean="0"/>
              <a:t> </a:t>
            </a:r>
            <a:r>
              <a:rPr lang="en-US" dirty="0"/>
              <a:t>Do not wash gloves for the purpose of </a:t>
            </a:r>
            <a:r>
              <a:rPr lang="en-US" dirty="0" smtClean="0"/>
              <a:t>reuse.</a:t>
            </a:r>
            <a:endParaRPr lang="en-US" dirty="0"/>
          </a:p>
          <a:p>
            <a:r>
              <a:rPr lang="en-US" dirty="0"/>
              <a:t> </a:t>
            </a:r>
            <a:r>
              <a:rPr lang="en-US" dirty="0" smtClean="0"/>
              <a:t>Perform </a:t>
            </a:r>
            <a:r>
              <a:rPr lang="en-US" dirty="0"/>
              <a:t>hand hygiene before and immediately after removing </a:t>
            </a:r>
            <a:r>
              <a:rPr lang="en-US" dirty="0" smtClean="0"/>
              <a:t>      gloves.</a:t>
            </a:r>
            <a:endParaRPr lang="en-US" dirty="0"/>
          </a:p>
        </p:txBody>
      </p:sp>
    </p:spTree>
    <p:extLst>
      <p:ext uri="{BB962C8B-B14F-4D97-AF65-F5344CB8AC3E}">
        <p14:creationId xmlns:p14="http://schemas.microsoft.com/office/powerpoint/2010/main" val="207375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Wearing Gloves </a:t>
            </a:r>
            <a:endParaRPr lang="en-US" dirty="0"/>
          </a:p>
        </p:txBody>
      </p:sp>
      <p:sp>
        <p:nvSpPr>
          <p:cNvPr id="4" name="Text Placeholder 3"/>
          <p:cNvSpPr>
            <a:spLocks noGrp="1"/>
          </p:cNvSpPr>
          <p:nvPr>
            <p:ph type="body" sz="quarter" idx="11"/>
          </p:nvPr>
        </p:nvSpPr>
        <p:spPr>
          <a:xfrm>
            <a:off x="244549" y="892940"/>
            <a:ext cx="5677280" cy="5359004"/>
          </a:xfrm>
        </p:spPr>
        <p:txBody>
          <a:bodyPr/>
          <a:lstStyle/>
          <a:p>
            <a:r>
              <a:rPr lang="en-US" dirty="0"/>
              <a:t>Fresh gloves must be put on immediately before undertaking a procedure and removed immediately after it. </a:t>
            </a:r>
            <a:endParaRPr lang="en-US" dirty="0" smtClean="0"/>
          </a:p>
          <a:p>
            <a:r>
              <a:rPr lang="en-US" dirty="0" smtClean="0"/>
              <a:t>If </a:t>
            </a:r>
            <a:r>
              <a:rPr lang="en-US" dirty="0"/>
              <a:t>they are put on before collecting equipment they will become contaminated. Equipment should therefore be collected first and placed at the patient's bedside ready for use. </a:t>
            </a:r>
          </a:p>
          <a:p>
            <a:r>
              <a:rPr lang="en-US" dirty="0"/>
              <a:t> </a:t>
            </a:r>
            <a:r>
              <a:rPr lang="en-US" dirty="0" smtClean="0"/>
              <a:t>Gloves </a:t>
            </a:r>
            <a:r>
              <a:rPr lang="en-US" dirty="0"/>
              <a:t>should be kept in their original box, and taken from it as and when required. They must not be decanted into an open container, and they must not be put in uniform </a:t>
            </a:r>
            <a:r>
              <a:rPr lang="en-US" dirty="0" smtClean="0"/>
              <a:t>pockets.</a:t>
            </a:r>
          </a:p>
          <a:p>
            <a:r>
              <a:rPr lang="en-US" dirty="0" smtClean="0"/>
              <a:t>Boxes </a:t>
            </a:r>
            <a:r>
              <a:rPr lang="en-US" dirty="0"/>
              <a:t>of gloves must not be stored on windowsills</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6468" y="197428"/>
            <a:ext cx="2571750" cy="1781175"/>
          </a:xfrm>
          <a:prstGeom prst="rect">
            <a:avLst/>
          </a:prstGeom>
        </p:spPr>
      </p:pic>
    </p:spTree>
    <p:extLst>
      <p:ext uri="{BB962C8B-B14F-4D97-AF65-F5344CB8AC3E}">
        <p14:creationId xmlns:p14="http://schemas.microsoft.com/office/powerpoint/2010/main" val="347241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1286933"/>
            <a:ext cx="4816549" cy="2985433"/>
          </a:xfrm>
        </p:spPr>
        <p:txBody>
          <a:bodyPr/>
          <a:lstStyle/>
          <a:p>
            <a:r>
              <a:rPr lang="en-US" sz="2400" dirty="0"/>
              <a:t>Wear a gown to protect skin and clothing during procedures or activities where contact with blood or body fluids is anticipated.</a:t>
            </a:r>
          </a:p>
          <a:p>
            <a:r>
              <a:rPr lang="en-US" sz="2400" dirty="0" smtClean="0"/>
              <a:t>Do </a:t>
            </a:r>
            <a:r>
              <a:rPr lang="en-US" sz="2400" dirty="0"/>
              <a:t>not wear the same gown for the care of more than one patient</a:t>
            </a:r>
          </a:p>
          <a:p>
            <a:r>
              <a:rPr lang="en-US" sz="2400" dirty="0" smtClean="0"/>
              <a:t>Remove </a:t>
            </a:r>
            <a:r>
              <a:rPr lang="en-US" sz="2400" dirty="0"/>
              <a:t>gown and perform hand hygiene before leaving the patient’s environment (e.g., exam </a:t>
            </a:r>
            <a:r>
              <a:rPr lang="en-US" sz="2400" dirty="0" smtClean="0"/>
              <a:t>room)</a:t>
            </a:r>
            <a:endParaRPr lang="en-US" sz="2400" dirty="0"/>
          </a:p>
        </p:txBody>
      </p:sp>
      <p:sp>
        <p:nvSpPr>
          <p:cNvPr id="5" name="Subtitle 4"/>
          <p:cNvSpPr>
            <a:spLocks noGrp="1"/>
          </p:cNvSpPr>
          <p:nvPr>
            <p:ph type="subTitle" idx="10"/>
          </p:nvPr>
        </p:nvSpPr>
        <p:spPr>
          <a:xfrm>
            <a:off x="457200" y="406401"/>
            <a:ext cx="8229600" cy="584775"/>
          </a:xfrm>
        </p:spPr>
        <p:txBody>
          <a:bodyPr/>
          <a:lstStyle/>
          <a:p>
            <a:r>
              <a:rPr lang="en-US" sz="3200" dirty="0"/>
              <a:t>Use of PPE - </a:t>
            </a:r>
            <a:r>
              <a:rPr lang="en-US" sz="3200" dirty="0" smtClean="0"/>
              <a:t>Gowns</a:t>
            </a:r>
            <a:endParaRPr lang="en-US"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899" y="1148316"/>
            <a:ext cx="3677093" cy="4412512"/>
          </a:xfrm>
          <a:prstGeom prst="rect">
            <a:avLst/>
          </a:prstGeom>
        </p:spPr>
      </p:pic>
    </p:spTree>
    <p:extLst>
      <p:ext uri="{BB962C8B-B14F-4D97-AF65-F5344CB8AC3E}">
        <p14:creationId xmlns:p14="http://schemas.microsoft.com/office/powerpoint/2010/main" val="330579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457200" y="440268"/>
            <a:ext cx="8229600" cy="523220"/>
          </a:xfrm>
        </p:spPr>
        <p:txBody>
          <a:bodyPr/>
          <a:lstStyle/>
          <a:p>
            <a:r>
              <a:rPr lang="en-US" sz="2800" dirty="0"/>
              <a:t>Use of PPE - </a:t>
            </a:r>
            <a:r>
              <a:rPr lang="en-US" sz="2800" dirty="0" smtClean="0"/>
              <a:t>Facemasks</a:t>
            </a:r>
            <a:endParaRPr lang="en-US" sz="2800" dirty="0"/>
          </a:p>
        </p:txBody>
      </p:sp>
      <p:sp>
        <p:nvSpPr>
          <p:cNvPr id="4" name="Text Placeholder 3"/>
          <p:cNvSpPr>
            <a:spLocks noGrp="1"/>
          </p:cNvSpPr>
          <p:nvPr>
            <p:ph type="body" sz="quarter" idx="11"/>
          </p:nvPr>
        </p:nvSpPr>
        <p:spPr>
          <a:xfrm>
            <a:off x="457200" y="1134533"/>
            <a:ext cx="8229600" cy="4093428"/>
          </a:xfrm>
        </p:spPr>
        <p:txBody>
          <a:bodyPr/>
          <a:lstStyle/>
          <a:p>
            <a:r>
              <a:rPr lang="en-US" dirty="0"/>
              <a:t>Wear a facemask:</a:t>
            </a:r>
          </a:p>
          <a:p>
            <a:pPr lvl="1"/>
            <a:r>
              <a:rPr lang="en-US" dirty="0" smtClean="0"/>
              <a:t>When </a:t>
            </a:r>
            <a:r>
              <a:rPr lang="en-US" dirty="0"/>
              <a:t>there is potential contact with respiratory secretions and sprays of blood or body fluids </a:t>
            </a:r>
            <a:endParaRPr lang="en-US" dirty="0" smtClean="0"/>
          </a:p>
          <a:p>
            <a:r>
              <a:rPr lang="en-US" dirty="0" smtClean="0"/>
              <a:t>May </a:t>
            </a:r>
            <a:r>
              <a:rPr lang="en-US" dirty="0"/>
              <a:t>be used in combination with goggles or face shield to protect the mouth, nose and eyes</a:t>
            </a:r>
          </a:p>
          <a:p>
            <a:r>
              <a:rPr lang="en-US" dirty="0" smtClean="0"/>
              <a:t>When </a:t>
            </a:r>
            <a:r>
              <a:rPr lang="en-US" dirty="0"/>
              <a:t>placing a catheter or injecting material into the spinal canal or subdural space (to protect patients from exposure to infectious agents carried in the mouth or nose of healthcare personnel)</a:t>
            </a:r>
          </a:p>
          <a:p>
            <a:r>
              <a:rPr lang="en-US" dirty="0" smtClean="0"/>
              <a:t>Wear </a:t>
            </a:r>
            <a:r>
              <a:rPr lang="en-US" dirty="0"/>
              <a:t>a facemask to perform intrathecal chemotherapy</a:t>
            </a:r>
          </a:p>
        </p:txBody>
      </p:sp>
    </p:spTree>
    <p:extLst>
      <p:ext uri="{BB962C8B-B14F-4D97-AF65-F5344CB8AC3E}">
        <p14:creationId xmlns:p14="http://schemas.microsoft.com/office/powerpoint/2010/main" val="327280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457200" y="338667"/>
            <a:ext cx="8229600" cy="523220"/>
          </a:xfrm>
        </p:spPr>
        <p:txBody>
          <a:bodyPr/>
          <a:lstStyle/>
          <a:p>
            <a:r>
              <a:rPr lang="en-US" sz="2800" dirty="0"/>
              <a:t>Use of PPE - </a:t>
            </a:r>
            <a:r>
              <a:rPr lang="en-US" sz="2800" dirty="0" smtClean="0"/>
              <a:t>Goggles, Face Shields</a:t>
            </a:r>
            <a:endParaRPr lang="en-US" sz="2800" dirty="0"/>
          </a:p>
        </p:txBody>
      </p:sp>
      <p:sp>
        <p:nvSpPr>
          <p:cNvPr id="4" name="Text Placeholder 3"/>
          <p:cNvSpPr>
            <a:spLocks noGrp="1"/>
          </p:cNvSpPr>
          <p:nvPr>
            <p:ph type="body" sz="quarter" idx="11"/>
          </p:nvPr>
        </p:nvSpPr>
        <p:spPr>
          <a:xfrm>
            <a:off x="457200" y="1337732"/>
            <a:ext cx="5773479" cy="3847207"/>
          </a:xfrm>
        </p:spPr>
        <p:txBody>
          <a:bodyPr/>
          <a:lstStyle/>
          <a:p>
            <a:r>
              <a:rPr lang="en-US" sz="2800" dirty="0"/>
              <a:t>Wear eye protection for potential splash or spray of blood, respiratory secretions, or other body fluids.</a:t>
            </a:r>
          </a:p>
          <a:p>
            <a:r>
              <a:rPr lang="en-US" sz="2800" dirty="0" smtClean="0"/>
              <a:t>Personal </a:t>
            </a:r>
            <a:r>
              <a:rPr lang="en-US" sz="2800" dirty="0"/>
              <a:t>eyeglasses and </a:t>
            </a:r>
            <a:r>
              <a:rPr lang="en-US" sz="2800" dirty="0" smtClean="0"/>
              <a:t>contacts are not considered </a:t>
            </a:r>
            <a:r>
              <a:rPr lang="en-US" sz="2800" dirty="0"/>
              <a:t>adequate eye protection</a:t>
            </a:r>
          </a:p>
          <a:p>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213" y="544166"/>
            <a:ext cx="1781375" cy="2241564"/>
          </a:xfrm>
          <a:prstGeom prst="rect">
            <a:avLst/>
          </a:prstGeom>
        </p:spPr>
      </p:pic>
    </p:spTree>
    <p:extLst>
      <p:ext uri="{BB962C8B-B14F-4D97-AF65-F5344CB8AC3E}">
        <p14:creationId xmlns:p14="http://schemas.microsoft.com/office/powerpoint/2010/main" val="27117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the video </a:t>
            </a:r>
            <a:endParaRPr lang="en-US" dirty="0"/>
          </a:p>
        </p:txBody>
      </p:sp>
      <p:sp>
        <p:nvSpPr>
          <p:cNvPr id="3" name="Subtitle 2"/>
          <p:cNvSpPr>
            <a:spLocks noGrp="1"/>
          </p:cNvSpPr>
          <p:nvPr>
            <p:ph type="subTitle" idx="10"/>
          </p:nvPr>
        </p:nvSpPr>
        <p:spPr/>
        <p:txBody>
          <a:bodyPr/>
          <a:lstStyle/>
          <a:p>
            <a:pPr algn="ctr"/>
            <a:r>
              <a:rPr lang="en-US" dirty="0" smtClean="0"/>
              <a:t>Proper Ways to Don and Remove PPE </a:t>
            </a:r>
            <a:endParaRPr lang="en-US" dirty="0"/>
          </a:p>
        </p:txBody>
      </p:sp>
      <p:sp>
        <p:nvSpPr>
          <p:cNvPr id="4" name="Text Placeholder 3"/>
          <p:cNvSpPr>
            <a:spLocks noGrp="1"/>
          </p:cNvSpPr>
          <p:nvPr>
            <p:ph type="body" sz="quarter" idx="11"/>
          </p:nvPr>
        </p:nvSpPr>
        <p:spPr>
          <a:xfrm>
            <a:off x="457200" y="1937325"/>
            <a:ext cx="8229600" cy="1323439"/>
          </a:xfrm>
        </p:spPr>
        <p:txBody>
          <a:bodyPr/>
          <a:lstStyle/>
          <a:p>
            <a:r>
              <a:rPr lang="en-US" sz="1600" dirty="0">
                <a:hlinkClick r:id="rId2"/>
              </a:rPr>
              <a:t>https://</a:t>
            </a:r>
            <a:r>
              <a:rPr lang="en-US" sz="1600" dirty="0" smtClean="0">
                <a:hlinkClick r:id="rId2"/>
              </a:rPr>
              <a:t>www.youtube.com/watch?v=oxdaSeq4EVU&amp;ebc=ANyPxKqgMlHsO7qMxhji4gUtQadkUCTqUty6w19QjfnywX8wIoo7CHHMA-VLdfdiyzeDssSBcb708mAEZy4Ap9nhhSBmjbZkyQ&amp;nohtml5=False</a:t>
            </a:r>
            <a:endParaRPr lang="en-US" sz="1600"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1" y="3137591"/>
            <a:ext cx="6772940" cy="3140363"/>
          </a:xfrm>
          <a:prstGeom prst="rect">
            <a:avLst/>
          </a:prstGeom>
        </p:spPr>
      </p:pic>
    </p:spTree>
    <p:extLst>
      <p:ext uri="{BB962C8B-B14F-4D97-AF65-F5344CB8AC3E}">
        <p14:creationId xmlns:p14="http://schemas.microsoft.com/office/powerpoint/2010/main" val="3193853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Donning PPE</a:t>
            </a:r>
            <a:endParaRPr lang="en-US" dirty="0"/>
          </a:p>
        </p:txBody>
      </p:sp>
      <p:sp>
        <p:nvSpPr>
          <p:cNvPr id="4" name="Text Placeholder 3"/>
          <p:cNvSpPr>
            <a:spLocks noGrp="1"/>
          </p:cNvSpPr>
          <p:nvPr>
            <p:ph type="body" sz="quarter" idx="11"/>
          </p:nvPr>
        </p:nvSpPr>
        <p:spPr>
          <a:xfrm>
            <a:off x="457200" y="1066800"/>
            <a:ext cx="8229600" cy="4862870"/>
          </a:xfrm>
        </p:spPr>
        <p:txBody>
          <a:bodyPr/>
          <a:lstStyle/>
          <a:p>
            <a:r>
              <a:rPr lang="en-US" dirty="0"/>
              <a:t>Always perform hand hygiene before donning PPE</a:t>
            </a:r>
          </a:p>
          <a:p>
            <a:r>
              <a:rPr lang="en-US" dirty="0" smtClean="0"/>
              <a:t>If </a:t>
            </a:r>
            <a:r>
              <a:rPr lang="en-US" dirty="0"/>
              <a:t>wearing a gown, don the gown first and fasten in back accordingly</a:t>
            </a:r>
          </a:p>
          <a:p>
            <a:r>
              <a:rPr lang="en-US" dirty="0" smtClean="0"/>
              <a:t> If </a:t>
            </a:r>
            <a:r>
              <a:rPr lang="en-US" dirty="0"/>
              <a:t>wearing a facemask or respirator:</a:t>
            </a:r>
          </a:p>
          <a:p>
            <a:pPr lvl="1"/>
            <a:r>
              <a:rPr lang="en-US" dirty="0" smtClean="0"/>
              <a:t> </a:t>
            </a:r>
            <a:r>
              <a:rPr lang="en-US" dirty="0"/>
              <a:t>Secure ties or elastic band at the back of the head and/or neck</a:t>
            </a:r>
          </a:p>
          <a:p>
            <a:pPr lvl="1"/>
            <a:r>
              <a:rPr lang="en-US" dirty="0" smtClean="0"/>
              <a:t> </a:t>
            </a:r>
            <a:r>
              <a:rPr lang="en-US" dirty="0"/>
              <a:t>Fit flexible band to nose bridge</a:t>
            </a:r>
          </a:p>
          <a:p>
            <a:pPr lvl="1"/>
            <a:r>
              <a:rPr lang="en-US" dirty="0" smtClean="0"/>
              <a:t> </a:t>
            </a:r>
            <a:r>
              <a:rPr lang="en-US" dirty="0"/>
              <a:t>Fit snug to face and below chin</a:t>
            </a:r>
          </a:p>
          <a:p>
            <a:r>
              <a:rPr lang="en-US" dirty="0" smtClean="0"/>
              <a:t> </a:t>
            </a:r>
            <a:r>
              <a:rPr lang="en-US" dirty="0"/>
              <a:t>If wearing goggles or face shield, put it on face and adjust to fit</a:t>
            </a:r>
          </a:p>
          <a:p>
            <a:r>
              <a:rPr lang="en-US" dirty="0" smtClean="0"/>
              <a:t>If </a:t>
            </a:r>
            <a:r>
              <a:rPr lang="en-US" dirty="0"/>
              <a:t>wearing gloves in combination with other PPE, </a:t>
            </a:r>
            <a:r>
              <a:rPr lang="en-US" b="1" u="sng" dirty="0"/>
              <a:t>don gloves last</a:t>
            </a:r>
          </a:p>
        </p:txBody>
      </p:sp>
    </p:spTree>
    <p:extLst>
      <p:ext uri="{BB962C8B-B14F-4D97-AF65-F5344CB8AC3E}">
        <p14:creationId xmlns:p14="http://schemas.microsoft.com/office/powerpoint/2010/main" val="2887725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Removing PPE</a:t>
            </a:r>
            <a:endParaRPr lang="en-US" dirty="0"/>
          </a:p>
        </p:txBody>
      </p:sp>
      <p:sp>
        <p:nvSpPr>
          <p:cNvPr id="4" name="Text Placeholder 3"/>
          <p:cNvSpPr>
            <a:spLocks noGrp="1"/>
          </p:cNvSpPr>
          <p:nvPr>
            <p:ph type="body" sz="quarter" idx="11"/>
          </p:nvPr>
        </p:nvSpPr>
        <p:spPr>
          <a:xfrm>
            <a:off x="457200" y="892940"/>
            <a:ext cx="8229600" cy="5677193"/>
          </a:xfrm>
        </p:spPr>
        <p:txBody>
          <a:bodyPr/>
          <a:lstStyle/>
          <a:p>
            <a:r>
              <a:rPr lang="en-US" dirty="0"/>
              <a:t>Remove PPE before leaving the exam room or patient environment (except respirators which should be removed after exiting the room)</a:t>
            </a:r>
          </a:p>
          <a:p>
            <a:r>
              <a:rPr lang="en-US" dirty="0" smtClean="0"/>
              <a:t> </a:t>
            </a:r>
            <a:r>
              <a:rPr lang="en-US" b="1" dirty="0"/>
              <a:t>Removal of gloves:</a:t>
            </a:r>
          </a:p>
          <a:p>
            <a:pPr lvl="1"/>
            <a:r>
              <a:rPr lang="en-US" dirty="0" smtClean="0"/>
              <a:t> </a:t>
            </a:r>
            <a:r>
              <a:rPr lang="en-US" dirty="0"/>
              <a:t>Grasp outside of glove with opposite gloved hand; peel off</a:t>
            </a:r>
          </a:p>
          <a:p>
            <a:pPr lvl="1"/>
            <a:r>
              <a:rPr lang="en-US" dirty="0" smtClean="0"/>
              <a:t> </a:t>
            </a:r>
            <a:r>
              <a:rPr lang="en-US" dirty="0"/>
              <a:t>Hold removed glove in glove hand</a:t>
            </a:r>
          </a:p>
          <a:p>
            <a:pPr lvl="1"/>
            <a:r>
              <a:rPr lang="en-US" dirty="0" smtClean="0"/>
              <a:t>Slide </a:t>
            </a:r>
            <a:r>
              <a:rPr lang="en-US" dirty="0"/>
              <a:t>ungloved fingers under the remaining glove at the wrist; peel off and discard</a:t>
            </a:r>
          </a:p>
          <a:p>
            <a:r>
              <a:rPr lang="en-US" b="1" dirty="0" smtClean="0"/>
              <a:t>Removal </a:t>
            </a:r>
            <a:r>
              <a:rPr lang="en-US" b="1" dirty="0"/>
              <a:t>of gowns:</a:t>
            </a:r>
          </a:p>
          <a:p>
            <a:pPr lvl="1"/>
            <a:r>
              <a:rPr lang="en-US" dirty="0" smtClean="0"/>
              <a:t>Remove </a:t>
            </a:r>
            <a:r>
              <a:rPr lang="en-US" dirty="0"/>
              <a:t>in such a way to prevent contamination of clothing or skin</a:t>
            </a:r>
          </a:p>
          <a:p>
            <a:pPr lvl="1"/>
            <a:r>
              <a:rPr lang="en-US" dirty="0" smtClean="0"/>
              <a:t>Turn </a:t>
            </a:r>
            <a:r>
              <a:rPr lang="en-US" dirty="0"/>
              <a:t>contaminated outside surface toward the inside</a:t>
            </a:r>
          </a:p>
          <a:p>
            <a:pPr lvl="1"/>
            <a:r>
              <a:rPr lang="en-US" dirty="0" smtClean="0"/>
              <a:t>Roll </a:t>
            </a:r>
            <a:r>
              <a:rPr lang="en-US" dirty="0"/>
              <a:t>or fold into a bundle and discard</a:t>
            </a:r>
          </a:p>
        </p:txBody>
      </p:sp>
    </p:spTree>
    <p:extLst>
      <p:ext uri="{BB962C8B-B14F-4D97-AF65-F5344CB8AC3E}">
        <p14:creationId xmlns:p14="http://schemas.microsoft.com/office/powerpoint/2010/main" val="815739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297712" y="261044"/>
            <a:ext cx="8229600" cy="1207429"/>
          </a:xfrm>
        </p:spPr>
        <p:txBody>
          <a:bodyPr/>
          <a:lstStyle/>
          <a:p>
            <a:r>
              <a:rPr lang="en-US" dirty="0" smtClean="0"/>
              <a:t>Removal of Face Mask, Respirator, Goggles or Face Shield</a:t>
            </a:r>
            <a:endParaRPr lang="en-US" dirty="0"/>
          </a:p>
        </p:txBody>
      </p:sp>
      <p:sp>
        <p:nvSpPr>
          <p:cNvPr id="4" name="Text Placeholder 3"/>
          <p:cNvSpPr>
            <a:spLocks noGrp="1"/>
          </p:cNvSpPr>
          <p:nvPr>
            <p:ph type="body" sz="quarter" idx="11"/>
          </p:nvPr>
        </p:nvSpPr>
        <p:spPr>
          <a:xfrm>
            <a:off x="457200" y="1422400"/>
            <a:ext cx="8229600" cy="2708434"/>
          </a:xfrm>
        </p:spPr>
        <p:txBody>
          <a:bodyPr/>
          <a:lstStyle/>
          <a:p>
            <a:r>
              <a:rPr lang="en-US" sz="2000" dirty="0"/>
              <a:t>Avoid touching the front of the mask or respirator</a:t>
            </a:r>
          </a:p>
          <a:p>
            <a:r>
              <a:rPr lang="en-US" sz="2000" dirty="0" smtClean="0"/>
              <a:t> </a:t>
            </a:r>
            <a:r>
              <a:rPr lang="en-US" sz="2000" dirty="0"/>
              <a:t>Grasp the bottom and the ties/elastic to remove and discard</a:t>
            </a:r>
          </a:p>
          <a:p>
            <a:r>
              <a:rPr lang="en-US" sz="2000" dirty="0" smtClean="0"/>
              <a:t> </a:t>
            </a:r>
            <a:r>
              <a:rPr lang="en-US" sz="2000" dirty="0"/>
              <a:t>Removal of goggles or face shield</a:t>
            </a:r>
          </a:p>
          <a:p>
            <a:r>
              <a:rPr lang="en-US" sz="2000" dirty="0" smtClean="0"/>
              <a:t> </a:t>
            </a:r>
            <a:r>
              <a:rPr lang="en-US" sz="2000" dirty="0"/>
              <a:t>Avoid touching the front of the goggles or face shield</a:t>
            </a:r>
          </a:p>
          <a:p>
            <a:pPr lvl="1"/>
            <a:r>
              <a:rPr lang="en-US" sz="1800" dirty="0" smtClean="0"/>
              <a:t>Remove </a:t>
            </a:r>
            <a:r>
              <a:rPr lang="en-US" sz="1800" dirty="0"/>
              <a:t>by handling the head band or ear pieces and discard</a:t>
            </a:r>
          </a:p>
          <a:p>
            <a:r>
              <a:rPr lang="en-US" sz="2000" b="1" u="sng" dirty="0" smtClean="0"/>
              <a:t>Always </a:t>
            </a:r>
            <a:r>
              <a:rPr lang="en-US" sz="2000" b="1" u="sng" dirty="0"/>
              <a:t>perform hand hygiene immediately after removing </a:t>
            </a:r>
            <a:r>
              <a:rPr lang="en-US" sz="2000" b="1" u="sng" dirty="0" smtClean="0"/>
              <a:t>PPE</a:t>
            </a:r>
            <a:endParaRPr lang="en-US" sz="2000" b="1" u="sng" dirty="0"/>
          </a:p>
        </p:txBody>
      </p:sp>
    </p:spTree>
    <p:extLst>
      <p:ext uri="{BB962C8B-B14F-4D97-AF65-F5344CB8AC3E}">
        <p14:creationId xmlns:p14="http://schemas.microsoft.com/office/powerpoint/2010/main" val="779208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Hygiene and Cough Etiquette</a:t>
            </a:r>
            <a:endParaRPr lang="en-US" dirty="0"/>
          </a:p>
        </p:txBody>
      </p:sp>
      <p:sp>
        <p:nvSpPr>
          <p:cNvPr id="3" name="Subtitle 2"/>
          <p:cNvSpPr>
            <a:spLocks noGrp="1"/>
          </p:cNvSpPr>
          <p:nvPr>
            <p:ph type="subTitle" idx="10"/>
          </p:nvPr>
        </p:nvSpPr>
        <p:spPr>
          <a:xfrm>
            <a:off x="457200" y="1016809"/>
            <a:ext cx="8229600" cy="871008"/>
          </a:xfrm>
        </p:spPr>
        <p:txBody>
          <a:bodyPr/>
          <a:lstStyle/>
          <a:p>
            <a:r>
              <a:rPr lang="en-US" dirty="0"/>
              <a:t>Identifying Persons with Potential Respiratory Infection</a:t>
            </a:r>
          </a:p>
          <a:p>
            <a:endParaRPr lang="en-US" dirty="0"/>
          </a:p>
        </p:txBody>
      </p:sp>
      <p:sp>
        <p:nvSpPr>
          <p:cNvPr id="4" name="Text Placeholder 3"/>
          <p:cNvSpPr>
            <a:spLocks noGrp="1"/>
          </p:cNvSpPr>
          <p:nvPr>
            <p:ph type="body" sz="quarter" idx="11"/>
          </p:nvPr>
        </p:nvSpPr>
        <p:spPr>
          <a:xfrm>
            <a:off x="457200" y="1937325"/>
            <a:ext cx="8229600" cy="2893100"/>
          </a:xfrm>
        </p:spPr>
        <p:txBody>
          <a:bodyPr/>
          <a:lstStyle/>
          <a:p>
            <a:r>
              <a:rPr lang="en-US" dirty="0" smtClean="0"/>
              <a:t> </a:t>
            </a:r>
            <a:r>
              <a:rPr lang="en-US" dirty="0"/>
              <a:t>Facility staff remain alert for any persons arriving with symptoms of a respiratory infection</a:t>
            </a:r>
          </a:p>
          <a:p>
            <a:r>
              <a:rPr lang="en-US" dirty="0" smtClean="0"/>
              <a:t> </a:t>
            </a:r>
            <a:r>
              <a:rPr lang="en-US" dirty="0"/>
              <a:t>Signs are posted at the reception area instructing patients and accompanying persons to:</a:t>
            </a:r>
          </a:p>
          <a:p>
            <a:pPr lvl="1"/>
            <a:r>
              <a:rPr lang="en-US" dirty="0" smtClean="0"/>
              <a:t>Self-report </a:t>
            </a:r>
            <a:r>
              <a:rPr lang="en-US" dirty="0"/>
              <a:t>symptoms of a respiratory infection during registration</a:t>
            </a:r>
          </a:p>
          <a:p>
            <a:pPr lvl="1"/>
            <a:r>
              <a:rPr lang="en-US" dirty="0" smtClean="0"/>
              <a:t>Practice </a:t>
            </a:r>
            <a:r>
              <a:rPr lang="en-US" dirty="0"/>
              <a:t>respiratory hygiene and cough etiquette (technique described below) and wear facemask as needed</a:t>
            </a:r>
          </a:p>
        </p:txBody>
      </p:sp>
    </p:spTree>
    <p:extLst>
      <p:ext uri="{BB962C8B-B14F-4D97-AF65-F5344CB8AC3E}">
        <p14:creationId xmlns:p14="http://schemas.microsoft.com/office/powerpoint/2010/main" val="405143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481138"/>
            <a:ext cx="8229600" cy="4525962"/>
          </a:xfrm>
          <a:prstGeom prst="rect">
            <a:avLst/>
          </a:prstGeom>
        </p:spPr>
        <p:txBody>
          <a:bodyPr/>
          <a:lstStyle>
            <a:lvl1pPr marL="342900" indent="-342900" algn="l" defTabSz="457200" rtl="0" eaLnBrk="1" latinLnBrk="0" hangingPunct="1">
              <a:lnSpc>
                <a:spcPct val="100000"/>
              </a:lnSpc>
              <a:spcBef>
                <a:spcPct val="20000"/>
              </a:spcBef>
              <a:buClr>
                <a:srgbClr val="474746"/>
              </a:buClr>
              <a:buFont typeface="Arial"/>
              <a:buChar char="•"/>
              <a:defRPr sz="2200" kern="1200">
                <a:solidFill>
                  <a:srgbClr val="474746"/>
                </a:solidFill>
                <a:latin typeface="+mn-lt"/>
                <a:ea typeface="+mn-ea"/>
                <a:cs typeface="+mn-cs"/>
              </a:defRPr>
            </a:lvl1pPr>
            <a:lvl2pPr marL="742950" indent="-285750" algn="l" defTabSz="457200" rtl="0" eaLnBrk="1" latinLnBrk="0" hangingPunct="1">
              <a:lnSpc>
                <a:spcPct val="100000"/>
              </a:lnSpc>
              <a:spcBef>
                <a:spcPct val="20000"/>
              </a:spcBef>
              <a:buClr>
                <a:srgbClr val="474746"/>
              </a:buClr>
              <a:buFont typeface="Arial"/>
              <a:buChar char="–"/>
              <a:defRPr sz="2000" b="0" i="0" u="none" kern="1200">
                <a:solidFill>
                  <a:srgbClr val="474746"/>
                </a:solidFill>
                <a:latin typeface="+mn-lt"/>
                <a:ea typeface="+mn-ea"/>
                <a:cs typeface="+mn-cs"/>
              </a:defRPr>
            </a:lvl2pPr>
            <a:lvl3pPr marL="11430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3pPr>
            <a:lvl4pPr marL="16002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4pPr>
            <a:lvl5pPr marL="2057400" indent="-228600" algn="l" defTabSz="457200" rtl="0" eaLnBrk="1" latinLnBrk="0" hangingPunct="1">
              <a:lnSpc>
                <a:spcPct val="100000"/>
              </a:lnSpc>
              <a:spcBef>
                <a:spcPct val="20000"/>
              </a:spcBef>
              <a:buClr>
                <a:srgbClr val="474746"/>
              </a:buClr>
              <a:buFont typeface="Arial"/>
              <a:buChar char="»"/>
              <a:defRPr sz="1800" kern="1200">
                <a:solidFill>
                  <a:srgbClr val="4747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dirty="0" smtClean="0">
                <a:ea typeface="ＭＳ Ｐゴシック" pitchFamily="34" charset="-128"/>
              </a:rPr>
              <a:t> What is a </a:t>
            </a:r>
            <a:r>
              <a:rPr lang="en-US" altLang="en-US" sz="2400" dirty="0" err="1" smtClean="0">
                <a:ea typeface="ＭＳ Ｐゴシック" pitchFamily="34" charset="-128"/>
              </a:rPr>
              <a:t>Bloodborne</a:t>
            </a:r>
            <a:r>
              <a:rPr lang="en-US" altLang="en-US" sz="2400" dirty="0" smtClean="0">
                <a:ea typeface="ＭＳ Ｐゴシック" pitchFamily="34" charset="-128"/>
              </a:rPr>
              <a:t> Pathogens? </a:t>
            </a:r>
          </a:p>
          <a:p>
            <a:pPr>
              <a:buFont typeface="Wingdings 2" pitchFamily="18" charset="2"/>
              <a:buNone/>
            </a:pPr>
            <a:r>
              <a:rPr lang="en-US" altLang="en-US" sz="2400" dirty="0" smtClean="0">
                <a:ea typeface="ＭＳ Ｐゴシック" pitchFamily="34" charset="-128"/>
              </a:rPr>
              <a:t>               </a:t>
            </a:r>
          </a:p>
          <a:p>
            <a:pPr>
              <a:buFont typeface="Wingdings 2" pitchFamily="18" charset="2"/>
              <a:buNone/>
            </a:pPr>
            <a:endParaRPr lang="en-US" altLang="en-US" sz="2400" dirty="0" smtClean="0">
              <a:ea typeface="ＭＳ Ｐゴシック" pitchFamily="34" charset="-128"/>
            </a:endParaRPr>
          </a:p>
          <a:p>
            <a:pPr>
              <a:buFont typeface="Wingdings 2" pitchFamily="18" charset="2"/>
              <a:buNone/>
            </a:pPr>
            <a:endParaRPr lang="en-US" altLang="en-US" sz="2400" dirty="0" smtClean="0">
              <a:ea typeface="ＭＳ Ｐゴシック" pitchFamily="34" charset="-128"/>
            </a:endParaRPr>
          </a:p>
          <a:p>
            <a:pPr>
              <a:buFont typeface="Wingdings 2" pitchFamily="18" charset="2"/>
              <a:buNone/>
            </a:pPr>
            <a:endParaRPr lang="en-US" altLang="en-US" sz="2400" dirty="0" smtClean="0">
              <a:ea typeface="ＭＳ Ｐゴシック" pitchFamily="34" charset="-128"/>
            </a:endParaRPr>
          </a:p>
          <a:p>
            <a:pPr>
              <a:buFont typeface="Wingdings 2" pitchFamily="18" charset="2"/>
              <a:buNone/>
            </a:pPr>
            <a:endParaRPr lang="en-US" altLang="en-US" sz="2400" dirty="0" smtClean="0">
              <a:ea typeface="ＭＳ Ｐゴシック" pitchFamily="34" charset="-128"/>
            </a:endParaRPr>
          </a:p>
          <a:p>
            <a:r>
              <a:rPr lang="en-US" altLang="en-US" sz="2400" dirty="0" smtClean="0">
                <a:ea typeface="ＭＳ Ｐゴシック" pitchFamily="34" charset="-128"/>
              </a:rPr>
              <a:t> Pathogens include but are not limited to:</a:t>
            </a:r>
          </a:p>
          <a:p>
            <a:pPr>
              <a:buFont typeface="Wingdings 2" pitchFamily="18" charset="2"/>
              <a:buNone/>
            </a:pPr>
            <a:r>
              <a:rPr lang="en-US" altLang="en-US" sz="2400" dirty="0" smtClean="0">
                <a:ea typeface="ＭＳ Ｐゴシック" pitchFamily="34" charset="-128"/>
              </a:rPr>
              <a:t>          Hepatitis B</a:t>
            </a:r>
          </a:p>
          <a:p>
            <a:pPr>
              <a:buFont typeface="Wingdings 2" pitchFamily="18" charset="2"/>
              <a:buNone/>
            </a:pPr>
            <a:r>
              <a:rPr lang="en-US" altLang="en-US" sz="2400" dirty="0" smtClean="0">
                <a:ea typeface="ＭＳ Ｐゴシック" pitchFamily="34" charset="-128"/>
              </a:rPr>
              <a:t>          HIV – human immunodeficiency virus</a:t>
            </a:r>
          </a:p>
        </p:txBody>
      </p:sp>
      <p:pic>
        <p:nvPicPr>
          <p:cNvPr id="6" name="Title 1"/>
          <p:cNvPicPr>
            <a:picLocks noGrp="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457200" y="274638"/>
            <a:ext cx="8229600" cy="1146175"/>
          </a:xfrm>
        </p:spPr>
      </p:pic>
      <p:sp>
        <p:nvSpPr>
          <p:cNvPr id="7" name="Rectangle 6"/>
          <p:cNvSpPr/>
          <p:nvPr/>
        </p:nvSpPr>
        <p:spPr>
          <a:xfrm>
            <a:off x="552893" y="2133600"/>
            <a:ext cx="7506586" cy="1828800"/>
          </a:xfrm>
          <a:prstGeom prst="rect">
            <a:avLst/>
          </a:prstGeom>
          <a:solidFill>
            <a:srgbClr val="8CB83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Answer = microorganisms </a:t>
            </a:r>
            <a:r>
              <a:rPr lang="en-US" sz="2400" dirty="0">
                <a:solidFill>
                  <a:schemeClr val="tx1"/>
                </a:solidFill>
              </a:rPr>
              <a:t>that are present in human blood or other potentially infectious materials and can cause disease in humans. </a:t>
            </a:r>
          </a:p>
        </p:txBody>
      </p:sp>
    </p:spTree>
    <p:extLst>
      <p:ext uri="{BB962C8B-B14F-4D97-AF65-F5344CB8AC3E}">
        <p14:creationId xmlns:p14="http://schemas.microsoft.com/office/powerpoint/2010/main" val="506943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372" y="29550"/>
            <a:ext cx="4965635" cy="6427598"/>
          </a:xfrm>
          <a:prstGeom prst="rect">
            <a:avLst/>
          </a:prstGeom>
        </p:spPr>
      </p:pic>
    </p:spTree>
    <p:extLst>
      <p:ext uri="{BB962C8B-B14F-4D97-AF65-F5344CB8AC3E}">
        <p14:creationId xmlns:p14="http://schemas.microsoft.com/office/powerpoint/2010/main" val="4088405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942"/>
            <a:ext cx="8229600" cy="1015663"/>
          </a:xfrm>
        </p:spPr>
        <p:txBody>
          <a:bodyPr/>
          <a:lstStyle/>
          <a:p>
            <a:r>
              <a:rPr lang="en-US" dirty="0"/>
              <a:t>Availability of Supplies</a:t>
            </a:r>
            <a:br>
              <a:rPr lang="en-US" dirty="0"/>
            </a:br>
            <a:endParaRPr lang="en-US" dirty="0"/>
          </a:p>
        </p:txBody>
      </p:sp>
      <p:sp>
        <p:nvSpPr>
          <p:cNvPr id="4" name="Text Placeholder 3"/>
          <p:cNvSpPr>
            <a:spLocks noGrp="1"/>
          </p:cNvSpPr>
          <p:nvPr>
            <p:ph type="body" sz="quarter" idx="11"/>
          </p:nvPr>
        </p:nvSpPr>
        <p:spPr>
          <a:xfrm>
            <a:off x="457200" y="1065454"/>
            <a:ext cx="5305647" cy="5186489"/>
          </a:xfrm>
        </p:spPr>
        <p:txBody>
          <a:bodyPr/>
          <a:lstStyle/>
          <a:p>
            <a:r>
              <a:rPr lang="en-US" dirty="0" smtClean="0"/>
              <a:t>The </a:t>
            </a:r>
            <a:r>
              <a:rPr lang="en-US" dirty="0"/>
              <a:t>following supplies are provided in the reception area and other common waiting areas:</a:t>
            </a:r>
          </a:p>
          <a:p>
            <a:pPr lvl="1"/>
            <a:r>
              <a:rPr lang="en-US" dirty="0" smtClean="0"/>
              <a:t>Facemasks</a:t>
            </a:r>
            <a:r>
              <a:rPr lang="en-US" dirty="0"/>
              <a:t>, tissues, and no-touch waste receptacles for disposing of used tissues</a:t>
            </a:r>
          </a:p>
          <a:p>
            <a:pPr lvl="1"/>
            <a:r>
              <a:rPr lang="en-US" dirty="0" smtClean="0"/>
              <a:t>Dispensers </a:t>
            </a:r>
            <a:r>
              <a:rPr lang="en-US" dirty="0"/>
              <a:t>of alcohol-based hand rub</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0614" y="3807341"/>
            <a:ext cx="3482163" cy="2539077"/>
          </a:xfrm>
          <a:prstGeom prst="rect">
            <a:avLst/>
          </a:prstGeom>
        </p:spPr>
      </p:pic>
    </p:spTree>
    <p:extLst>
      <p:ext uri="{BB962C8B-B14F-4D97-AF65-F5344CB8AC3E}">
        <p14:creationId xmlns:p14="http://schemas.microsoft.com/office/powerpoint/2010/main" val="4030242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276447" y="269750"/>
            <a:ext cx="8229600" cy="931335"/>
          </a:xfrm>
        </p:spPr>
        <p:txBody>
          <a:bodyPr/>
          <a:lstStyle/>
          <a:p>
            <a:r>
              <a:rPr lang="en-US" dirty="0"/>
              <a:t>All persons with signs and symptoms of a respiratory infection (including facility staff) are instructed to:</a:t>
            </a:r>
          </a:p>
          <a:p>
            <a:endParaRPr lang="en-US" dirty="0"/>
          </a:p>
        </p:txBody>
      </p:sp>
      <p:sp>
        <p:nvSpPr>
          <p:cNvPr id="4" name="Text Placeholder 3"/>
          <p:cNvSpPr>
            <a:spLocks noGrp="1"/>
          </p:cNvSpPr>
          <p:nvPr>
            <p:ph type="body" sz="quarter" idx="11"/>
          </p:nvPr>
        </p:nvSpPr>
        <p:spPr>
          <a:xfrm>
            <a:off x="457200" y="1456267"/>
            <a:ext cx="4561367" cy="2616101"/>
          </a:xfrm>
        </p:spPr>
        <p:txBody>
          <a:bodyPr/>
          <a:lstStyle/>
          <a:p>
            <a:r>
              <a:rPr lang="en-US" sz="2400" dirty="0" smtClean="0"/>
              <a:t>Cover </a:t>
            </a:r>
            <a:r>
              <a:rPr lang="en-US" sz="2400" dirty="0"/>
              <a:t>the mouth and nose with a tissue when coughing or sneezing;</a:t>
            </a:r>
          </a:p>
          <a:p>
            <a:r>
              <a:rPr lang="en-US" sz="2400" dirty="0" smtClean="0"/>
              <a:t>Dispose </a:t>
            </a:r>
            <a:r>
              <a:rPr lang="en-US" sz="2400" dirty="0"/>
              <a:t>of the used tissue in the nearest waste receptacle</a:t>
            </a:r>
          </a:p>
          <a:p>
            <a:r>
              <a:rPr lang="en-US" sz="2400" dirty="0" smtClean="0"/>
              <a:t>Perform </a:t>
            </a:r>
            <a:r>
              <a:rPr lang="en-US" sz="2400" dirty="0"/>
              <a:t>hand hygiene after contact with respiratory </a:t>
            </a:r>
            <a:r>
              <a:rPr lang="en-US" sz="2400" dirty="0" smtClean="0"/>
              <a:t>  secretions </a:t>
            </a:r>
            <a:r>
              <a:rPr lang="en-US" sz="2400" dirty="0"/>
              <a:t>and contaminated objects/materials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3728" y="1539394"/>
            <a:ext cx="2617936" cy="2617936"/>
          </a:xfrm>
          <a:prstGeom prst="rect">
            <a:avLst/>
          </a:prstGeom>
        </p:spPr>
      </p:pic>
    </p:spTree>
    <p:extLst>
      <p:ext uri="{BB962C8B-B14F-4D97-AF65-F5344CB8AC3E}">
        <p14:creationId xmlns:p14="http://schemas.microsoft.com/office/powerpoint/2010/main" val="2159890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infection prevention practices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991" y="894666"/>
            <a:ext cx="7123837" cy="4740590"/>
          </a:xfrm>
          <a:prstGeom prst="rect">
            <a:avLst/>
          </a:prstGeom>
        </p:spPr>
      </p:pic>
    </p:spTree>
    <p:extLst>
      <p:ext uri="{BB962C8B-B14F-4D97-AF65-F5344CB8AC3E}">
        <p14:creationId xmlns:p14="http://schemas.microsoft.com/office/powerpoint/2010/main" val="789239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350" y="0"/>
            <a:ext cx="2533650" cy="1800225"/>
          </a:xfrm>
          <a:prstGeom prst="rect">
            <a:avLst/>
          </a:prstGeom>
        </p:spPr>
      </p:pic>
      <p:sp>
        <p:nvSpPr>
          <p:cNvPr id="2" name="Title 1"/>
          <p:cNvSpPr>
            <a:spLocks noGrp="1"/>
          </p:cNvSpPr>
          <p:nvPr>
            <p:ph type="title"/>
          </p:nvPr>
        </p:nvSpPr>
        <p:spPr>
          <a:xfrm>
            <a:off x="457200" y="338942"/>
            <a:ext cx="8229600" cy="1015663"/>
          </a:xfrm>
        </p:spPr>
        <p:txBody>
          <a:bodyPr/>
          <a:lstStyle/>
          <a:p>
            <a:r>
              <a:rPr lang="en-US" dirty="0" smtClean="0"/>
              <a:t>Safe </a:t>
            </a:r>
            <a:r>
              <a:rPr lang="en-US" dirty="0"/>
              <a:t>Injection Practices</a:t>
            </a:r>
            <a:br>
              <a:rPr lang="en-US" dirty="0"/>
            </a:br>
            <a:endParaRPr lang="en-US" dirty="0"/>
          </a:p>
        </p:txBody>
      </p:sp>
      <p:sp>
        <p:nvSpPr>
          <p:cNvPr id="4" name="Text Placeholder 3"/>
          <p:cNvSpPr>
            <a:spLocks noGrp="1"/>
          </p:cNvSpPr>
          <p:nvPr>
            <p:ph type="body" sz="quarter" idx="11"/>
          </p:nvPr>
        </p:nvSpPr>
        <p:spPr>
          <a:xfrm>
            <a:off x="457200" y="999068"/>
            <a:ext cx="7251405" cy="4770537"/>
          </a:xfrm>
        </p:spPr>
        <p:txBody>
          <a:bodyPr/>
          <a:lstStyle/>
          <a:p>
            <a:r>
              <a:rPr lang="en-US" dirty="0" smtClean="0"/>
              <a:t> </a:t>
            </a:r>
            <a:r>
              <a:rPr lang="en-US" dirty="0"/>
              <a:t>Use aseptic technique when preparing and administering chemotherapy infusions or other parenteral </a:t>
            </a:r>
            <a:r>
              <a:rPr lang="en-US" dirty="0" smtClean="0"/>
              <a:t>medications. </a:t>
            </a:r>
          </a:p>
          <a:p>
            <a:r>
              <a:rPr lang="en-US" dirty="0" smtClean="0"/>
              <a:t>Avoid </a:t>
            </a:r>
            <a:r>
              <a:rPr lang="en-US" dirty="0"/>
              <a:t>prefilling and storing batch-prepared syringes except in accordance with pharmacy standards</a:t>
            </a:r>
          </a:p>
          <a:p>
            <a:r>
              <a:rPr lang="en-US" dirty="0" smtClean="0"/>
              <a:t> </a:t>
            </a:r>
            <a:r>
              <a:rPr lang="en-US" dirty="0"/>
              <a:t>Avoid unwrapping syringes prior to the time of use</a:t>
            </a:r>
          </a:p>
          <a:p>
            <a:r>
              <a:rPr lang="en-US" dirty="0" smtClean="0"/>
              <a:t>Never </a:t>
            </a:r>
            <a:r>
              <a:rPr lang="en-US" dirty="0"/>
              <a:t>administer medications from the same syringe to multiple patients, even if the needle is changed or the injection is administered through an intervening length of intravenous tubing</a:t>
            </a:r>
          </a:p>
          <a:p>
            <a:r>
              <a:rPr lang="en-US" dirty="0" smtClean="0"/>
              <a:t>Do </a:t>
            </a:r>
            <a:r>
              <a:rPr lang="en-US" dirty="0"/>
              <a:t>not reuse a syringe to enter a medication vial or solution</a:t>
            </a:r>
          </a:p>
        </p:txBody>
      </p:sp>
    </p:spTree>
    <p:extLst>
      <p:ext uri="{BB962C8B-B14F-4D97-AF65-F5344CB8AC3E}">
        <p14:creationId xmlns:p14="http://schemas.microsoft.com/office/powerpoint/2010/main" val="1642193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55182" y="733647"/>
            <a:ext cx="8229600" cy="4278094"/>
          </a:xfrm>
        </p:spPr>
        <p:txBody>
          <a:bodyPr/>
          <a:lstStyle/>
          <a:p>
            <a:r>
              <a:rPr lang="en-US" dirty="0"/>
              <a:t>Do not administer medications from single-dose or single-use vials, ampoules, or bags or bottles of intravenous solution to more than one patient (</a:t>
            </a:r>
            <a:r>
              <a:rPr lang="en-US" dirty="0" err="1"/>
              <a:t>e.g</a:t>
            </a:r>
            <a:r>
              <a:rPr lang="en-US" dirty="0"/>
              <a:t>, do not use a bag of saline as a common source supply for multiple patients)</a:t>
            </a:r>
          </a:p>
          <a:p>
            <a:r>
              <a:rPr lang="en-US" dirty="0" smtClean="0"/>
              <a:t> </a:t>
            </a:r>
            <a:r>
              <a:rPr lang="en-US" dirty="0"/>
              <a:t>Cleanse the access diaphragms of medication vials with 70% alcohol and allow the alcohol to dry before inserting a device into the vial</a:t>
            </a:r>
          </a:p>
          <a:p>
            <a:r>
              <a:rPr lang="en-US" dirty="0" smtClean="0"/>
              <a:t>Dispose </a:t>
            </a:r>
            <a:r>
              <a:rPr lang="en-US" dirty="0"/>
              <a:t>of used syringes and needles at the point of use in a sharps container that is closable, puncture-resistant, and leak-proof</a:t>
            </a:r>
          </a:p>
          <a:p>
            <a:endParaRPr lang="en-US" dirty="0"/>
          </a:p>
        </p:txBody>
      </p:sp>
    </p:spTree>
    <p:extLst>
      <p:ext uri="{BB962C8B-B14F-4D97-AF65-F5344CB8AC3E}">
        <p14:creationId xmlns:p14="http://schemas.microsoft.com/office/powerpoint/2010/main" val="2200643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6" y="126291"/>
            <a:ext cx="8229600" cy="1015663"/>
          </a:xfrm>
        </p:spPr>
        <p:txBody>
          <a:bodyPr/>
          <a:lstStyle/>
          <a:p>
            <a:r>
              <a:rPr lang="en-US" dirty="0"/>
              <a:t>Phlebotomy Procedures</a:t>
            </a:r>
            <a:br>
              <a:rPr lang="en-US" dirty="0"/>
            </a:br>
            <a:endParaRPr lang="en-US" dirty="0"/>
          </a:p>
        </p:txBody>
      </p:sp>
      <p:sp>
        <p:nvSpPr>
          <p:cNvPr id="4" name="Text Placeholder 3"/>
          <p:cNvSpPr>
            <a:spLocks noGrp="1"/>
          </p:cNvSpPr>
          <p:nvPr>
            <p:ph type="body" sz="quarter" idx="11"/>
          </p:nvPr>
        </p:nvSpPr>
        <p:spPr>
          <a:xfrm>
            <a:off x="0" y="652524"/>
            <a:ext cx="8229600" cy="5940088"/>
          </a:xfrm>
        </p:spPr>
        <p:txBody>
          <a:bodyPr/>
          <a:lstStyle/>
          <a:p>
            <a:r>
              <a:rPr lang="en-US" sz="2000" dirty="0" smtClean="0"/>
              <a:t>Phlebotomy </a:t>
            </a:r>
            <a:r>
              <a:rPr lang="en-US" sz="2000" dirty="0"/>
              <a:t>procedures are performed in a dedicated area, if possible</a:t>
            </a:r>
          </a:p>
          <a:p>
            <a:r>
              <a:rPr lang="en-US" sz="2000" dirty="0" smtClean="0"/>
              <a:t>If </a:t>
            </a:r>
            <a:r>
              <a:rPr lang="en-US" sz="2000" dirty="0"/>
              <a:t>the procedure has to be done elsewhere (e.g., exam room, chemotherapy suite), do not bring common trays of supplies for phlebotomy or intravenous device access to the patient’s immediate treatment area; bring only the necessary supplies to the patient side</a:t>
            </a:r>
          </a:p>
          <a:p>
            <a:r>
              <a:rPr lang="en-US" sz="2000" dirty="0" smtClean="0"/>
              <a:t>Use </a:t>
            </a:r>
            <a:r>
              <a:rPr lang="en-US" sz="2000" dirty="0"/>
              <a:t>aseptic technique to perform the phlebotomy procedure</a:t>
            </a:r>
          </a:p>
          <a:p>
            <a:r>
              <a:rPr lang="en-US" sz="2000" dirty="0" smtClean="0"/>
              <a:t>Do </a:t>
            </a:r>
            <a:r>
              <a:rPr lang="en-US" sz="2000" dirty="0"/>
              <a:t>not reuse vacutainer </a:t>
            </a:r>
            <a:r>
              <a:rPr lang="en-US" sz="2000" dirty="0" smtClean="0"/>
              <a:t>holders</a:t>
            </a:r>
          </a:p>
          <a:p>
            <a:r>
              <a:rPr lang="en-US" sz="2000" dirty="0"/>
              <a:t>Minimize environmental contamination by performing the following:</a:t>
            </a:r>
          </a:p>
          <a:p>
            <a:pPr lvl="1"/>
            <a:r>
              <a:rPr lang="en-US" sz="1800" dirty="0"/>
              <a:t>Label tubes before blood is drawn</a:t>
            </a:r>
          </a:p>
          <a:p>
            <a:pPr lvl="1"/>
            <a:r>
              <a:rPr lang="en-US" sz="1800" dirty="0"/>
              <a:t>Avoid placing tubes on patient charts or other items or surfaces that cannot be properly cleaned</a:t>
            </a:r>
          </a:p>
          <a:p>
            <a:pPr lvl="1"/>
            <a:r>
              <a:rPr lang="en-US" sz="1800" dirty="0"/>
              <a:t>Do not process or store blood specimens near medications or medication preparation area</a:t>
            </a:r>
          </a:p>
          <a:p>
            <a:pPr lvl="1"/>
            <a:endParaRPr lang="en-US" dirty="0"/>
          </a:p>
        </p:txBody>
      </p:sp>
    </p:spTree>
    <p:extLst>
      <p:ext uri="{BB962C8B-B14F-4D97-AF65-F5344CB8AC3E}">
        <p14:creationId xmlns:p14="http://schemas.microsoft.com/office/powerpoint/2010/main" val="565822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942"/>
            <a:ext cx="8229600" cy="1015663"/>
          </a:xfrm>
        </p:spPr>
        <p:txBody>
          <a:bodyPr/>
          <a:lstStyle/>
          <a:p>
            <a:r>
              <a:rPr lang="en-US" dirty="0" smtClean="0"/>
              <a:t> </a:t>
            </a:r>
            <a:r>
              <a:rPr lang="en-US" dirty="0"/>
              <a:t>Medication Storage</a:t>
            </a:r>
            <a:br>
              <a:rPr lang="en-US" dirty="0"/>
            </a:br>
            <a:endParaRPr lang="en-US" dirty="0"/>
          </a:p>
        </p:txBody>
      </p:sp>
      <p:sp>
        <p:nvSpPr>
          <p:cNvPr id="4" name="Text Placeholder 3"/>
          <p:cNvSpPr>
            <a:spLocks noGrp="1"/>
          </p:cNvSpPr>
          <p:nvPr>
            <p:ph type="body" sz="quarter" idx="11"/>
          </p:nvPr>
        </p:nvSpPr>
        <p:spPr>
          <a:xfrm>
            <a:off x="457200" y="880534"/>
            <a:ext cx="8229600" cy="4124206"/>
          </a:xfrm>
        </p:spPr>
        <p:txBody>
          <a:bodyPr/>
          <a:lstStyle/>
          <a:p>
            <a:r>
              <a:rPr lang="en-US" dirty="0" smtClean="0"/>
              <a:t>Store </a:t>
            </a:r>
            <a:r>
              <a:rPr lang="en-US" dirty="0"/>
              <a:t>medications that require refrigeration in a dedicated, labeled refrigerator that meets requirements for such storage (e.g., thermostat control, separate exterior door for refrigerator and freezer compartments)</a:t>
            </a:r>
          </a:p>
          <a:p>
            <a:r>
              <a:rPr lang="en-US" dirty="0" smtClean="0"/>
              <a:t>Designated </a:t>
            </a:r>
            <a:r>
              <a:rPr lang="en-US" dirty="0"/>
              <a:t>personnel maintain temperature log (monitor temperature at least twice daily </a:t>
            </a:r>
            <a:r>
              <a:rPr lang="en-US" dirty="0" smtClean="0"/>
              <a:t>for vaccine </a:t>
            </a:r>
            <a:r>
              <a:rPr lang="en-US" dirty="0"/>
              <a:t>storage) and ensure alternative storage method is in place in the event of power or refrigerator </a:t>
            </a:r>
            <a:r>
              <a:rPr lang="en-US" dirty="0" smtClean="0"/>
              <a:t>failure </a:t>
            </a:r>
          </a:p>
          <a:p>
            <a:r>
              <a:rPr lang="en-US" dirty="0" smtClean="0"/>
              <a:t>Multi-dose </a:t>
            </a:r>
            <a:r>
              <a:rPr lang="en-US" dirty="0"/>
              <a:t>vials are stored in the Medication Room and not in the immediate patient treatment area (e.g., exam room, chemotherapy suite)</a:t>
            </a:r>
          </a:p>
        </p:txBody>
      </p:sp>
    </p:spTree>
    <p:extLst>
      <p:ext uri="{BB962C8B-B14F-4D97-AF65-F5344CB8AC3E}">
        <p14:creationId xmlns:p14="http://schemas.microsoft.com/office/powerpoint/2010/main" val="1223972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390699"/>
            <a:ext cx="8229600" cy="6370975"/>
          </a:xfrm>
        </p:spPr>
        <p:txBody>
          <a:bodyPr/>
          <a:lstStyle/>
          <a:p>
            <a:pPr marL="0" indent="0">
              <a:buNone/>
            </a:pPr>
            <a:r>
              <a:rPr lang="en-US" b="1" dirty="0"/>
              <a:t>Exam Rooms</a:t>
            </a:r>
          </a:p>
          <a:p>
            <a:r>
              <a:rPr lang="en-US" sz="1800" dirty="0" smtClean="0"/>
              <a:t> </a:t>
            </a:r>
            <a:r>
              <a:rPr lang="en-US" sz="1800" dirty="0"/>
              <a:t>Change the paper covering the exam table and pillows between patient use</a:t>
            </a:r>
          </a:p>
          <a:p>
            <a:r>
              <a:rPr lang="en-US" sz="1800" dirty="0" smtClean="0"/>
              <a:t> </a:t>
            </a:r>
            <a:r>
              <a:rPr lang="en-US" sz="1800" dirty="0"/>
              <a:t>Place any used linens (e.g., exam gowns, sheets) in a designated container located in each exam room after each patient use; </a:t>
            </a:r>
            <a:endParaRPr lang="en-US" sz="1800" dirty="0" smtClean="0"/>
          </a:p>
          <a:p>
            <a:r>
              <a:rPr lang="en-US" sz="1800" dirty="0" smtClean="0"/>
              <a:t>Clean </a:t>
            </a:r>
            <a:r>
              <a:rPr lang="en-US" sz="1800" dirty="0"/>
              <a:t>any medication preparation area after each patient encounter and ensure contaminated items </a:t>
            </a:r>
            <a:r>
              <a:rPr lang="en-US" sz="1800" dirty="0" smtClean="0"/>
              <a:t>are </a:t>
            </a:r>
            <a:r>
              <a:rPr lang="en-US" sz="1800" dirty="0"/>
              <a:t>not placed in or near the area</a:t>
            </a:r>
          </a:p>
          <a:p>
            <a:r>
              <a:rPr lang="en-US" sz="1800" dirty="0" smtClean="0"/>
              <a:t>Focus </a:t>
            </a:r>
            <a:r>
              <a:rPr lang="en-US" sz="1800" dirty="0"/>
              <a:t>cleaning on high-touch surfaces (at least daily), e.g., exam bed, bedrails, blood pressure cuff, stethoscope, wall-mounted ophthalmoscope and otoscope (per manufacturer’s instructions), chair and bedside stool, and door knob</a:t>
            </a:r>
          </a:p>
          <a:p>
            <a:r>
              <a:rPr lang="en-US" sz="1800" dirty="0" smtClean="0"/>
              <a:t>Decontaminate </a:t>
            </a:r>
            <a:r>
              <a:rPr lang="en-US" sz="1800" dirty="0"/>
              <a:t>high-touch surfaces using an EPA-registered disinfectant with specific claim labels for the infective </a:t>
            </a:r>
            <a:r>
              <a:rPr lang="en-US" sz="1800" dirty="0" smtClean="0"/>
              <a:t>agent</a:t>
            </a:r>
          </a:p>
          <a:p>
            <a:r>
              <a:rPr lang="en-US" sz="1800" dirty="0"/>
              <a:t>Clean patient chair, IV poles/pumps, and side table between each patient use</a:t>
            </a:r>
          </a:p>
          <a:p>
            <a:r>
              <a:rPr lang="en-US" sz="1800" dirty="0"/>
              <a:t>Clean any medication preparation area after each patient encounter and ensure contaminated items (as described above) are not placed in or near the area</a:t>
            </a:r>
          </a:p>
          <a:p>
            <a:endParaRPr lang="en-US" sz="1800" dirty="0"/>
          </a:p>
        </p:txBody>
      </p:sp>
    </p:spTree>
    <p:extLst>
      <p:ext uri="{BB962C8B-B14F-4D97-AF65-F5344CB8AC3E}">
        <p14:creationId xmlns:p14="http://schemas.microsoft.com/office/powerpoint/2010/main" val="2112220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457659"/>
            <a:ext cx="8229600" cy="5232202"/>
          </a:xfrm>
        </p:spPr>
        <p:txBody>
          <a:bodyPr/>
          <a:lstStyle/>
          <a:p>
            <a:pPr marL="0" indent="0">
              <a:buNone/>
            </a:pPr>
            <a:r>
              <a:rPr lang="en-US" b="1" dirty="0"/>
              <a:t>Cleaning Spills of Blood and Body Substances</a:t>
            </a:r>
          </a:p>
          <a:p>
            <a:r>
              <a:rPr lang="en-US" sz="1800" dirty="0" smtClean="0"/>
              <a:t>Wear </a:t>
            </a:r>
            <a:r>
              <a:rPr lang="en-US" sz="1800" dirty="0"/>
              <a:t>protective gloves and use appropriate PPE (e.g., use forceps to pick up any sharps and discard in sharps container)</a:t>
            </a:r>
          </a:p>
          <a:p>
            <a:r>
              <a:rPr lang="en-US" sz="1800" dirty="0" smtClean="0"/>
              <a:t>If </a:t>
            </a:r>
            <a:r>
              <a:rPr lang="en-US" sz="1800" dirty="0"/>
              <a:t>the spill contains large amounts of blood or body fluids (e.g., &gt;10 mL), clean the visible matter with disposable absorbent material and discard in appropriate containers for biohazardous waste</a:t>
            </a:r>
          </a:p>
          <a:p>
            <a:r>
              <a:rPr lang="en-US" sz="1800" dirty="0" smtClean="0"/>
              <a:t>Decontaminate </a:t>
            </a:r>
            <a:r>
              <a:rPr lang="en-US" sz="1800" dirty="0"/>
              <a:t>the area using an EPA-registered disinfectant with specific label claims for </a:t>
            </a:r>
            <a:r>
              <a:rPr lang="en-US" sz="1800" dirty="0" err="1"/>
              <a:t>bloodborne</a:t>
            </a:r>
            <a:r>
              <a:rPr lang="en-US" sz="1800" dirty="0"/>
              <a:t> pathogens </a:t>
            </a:r>
            <a:r>
              <a:rPr lang="en-US" sz="1800" dirty="0" smtClean="0"/>
              <a:t>or </a:t>
            </a:r>
            <a:r>
              <a:rPr lang="en-US" sz="1800" dirty="0"/>
              <a:t>a freshly diluted bleach-based product (preferably EPA-registered), in accordance with manufacturer’s instructions, and allow the surface to dry</a:t>
            </a:r>
          </a:p>
          <a:p>
            <a:r>
              <a:rPr lang="en-US" sz="1800" dirty="0" smtClean="0"/>
              <a:t>If </a:t>
            </a:r>
            <a:r>
              <a:rPr lang="en-US" sz="1800" dirty="0"/>
              <a:t>a bleach-based product is used:</a:t>
            </a:r>
          </a:p>
          <a:p>
            <a:pPr lvl="1"/>
            <a:r>
              <a:rPr lang="en-US" sz="1600" dirty="0" smtClean="0"/>
              <a:t>Use </a:t>
            </a:r>
            <a:r>
              <a:rPr lang="en-US" sz="1600" dirty="0"/>
              <a:t>a 1:100 dilution to decontaminate nonporous surfaces</a:t>
            </a:r>
          </a:p>
          <a:p>
            <a:pPr lvl="1"/>
            <a:r>
              <a:rPr lang="en-US" sz="1600" dirty="0" smtClean="0"/>
              <a:t>If </a:t>
            </a:r>
            <a:r>
              <a:rPr lang="en-US" sz="1600" dirty="0"/>
              <a:t>the spill involves large amounts of blood or body fluids, use a 1:10 dilution for first application of germicide before cleaning, then followed by cleaning and subsequent decontamination with 1:100 dilution </a:t>
            </a:r>
            <a:r>
              <a:rPr lang="en-US" sz="1600" dirty="0" smtClean="0"/>
              <a:t>application</a:t>
            </a:r>
            <a:endParaRPr lang="en-US" sz="1600" dirty="0"/>
          </a:p>
        </p:txBody>
      </p:sp>
    </p:spTree>
    <p:extLst>
      <p:ext uri="{BB962C8B-B14F-4D97-AF65-F5344CB8AC3E}">
        <p14:creationId xmlns:p14="http://schemas.microsoft.com/office/powerpoint/2010/main" val="3142516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concern? </a:t>
            </a:r>
            <a:endParaRPr lang="en-US" dirty="0"/>
          </a:p>
        </p:txBody>
      </p:sp>
      <p:sp>
        <p:nvSpPr>
          <p:cNvPr id="4" name="Text Placeholder 3"/>
          <p:cNvSpPr>
            <a:spLocks noGrp="1"/>
          </p:cNvSpPr>
          <p:nvPr>
            <p:ph type="body" sz="quarter" idx="11"/>
          </p:nvPr>
        </p:nvSpPr>
        <p:spPr>
          <a:xfrm>
            <a:off x="233916" y="1065455"/>
            <a:ext cx="8229600" cy="2862322"/>
          </a:xfrm>
        </p:spPr>
        <p:txBody>
          <a:bodyPr/>
          <a:lstStyle/>
          <a:p>
            <a:r>
              <a:rPr lang="en-US" sz="3600" dirty="0" smtClean="0"/>
              <a:t>OSHA estimates 5.6 million workers in healthcare are at risk of exposure to </a:t>
            </a:r>
            <a:r>
              <a:rPr lang="en-US" sz="3600" dirty="0" err="1" smtClean="0"/>
              <a:t>bloodborne</a:t>
            </a:r>
            <a:r>
              <a:rPr lang="en-US" sz="3600" dirty="0" smtClean="0"/>
              <a:t> pathogens such as human immunodeficiency (HIV) and hepatitis B virus</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060" y="3755055"/>
            <a:ext cx="3451594" cy="2288557"/>
          </a:xfrm>
          <a:prstGeom prst="rect">
            <a:avLst/>
          </a:prstGeom>
        </p:spPr>
      </p:pic>
    </p:spTree>
    <p:extLst>
      <p:ext uri="{BB962C8B-B14F-4D97-AF65-F5344CB8AC3E}">
        <p14:creationId xmlns:p14="http://schemas.microsoft.com/office/powerpoint/2010/main" val="3668281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457201"/>
            <a:ext cx="8229600" cy="2123658"/>
          </a:xfrm>
        </p:spPr>
        <p:txBody>
          <a:bodyPr/>
          <a:lstStyle/>
          <a:p>
            <a:pPr marL="0" indent="0">
              <a:buNone/>
            </a:pPr>
            <a:r>
              <a:rPr lang="en-US" b="1" dirty="0"/>
              <a:t>Handling and Laundering Soiled Linens</a:t>
            </a:r>
          </a:p>
          <a:p>
            <a:r>
              <a:rPr lang="en-US" sz="1600" dirty="0" smtClean="0"/>
              <a:t>Handle </a:t>
            </a:r>
            <a:r>
              <a:rPr lang="en-US" sz="1600" dirty="0"/>
              <a:t>all contaminated linens with minimum agitation to avoid contamination of air, surfaces, and persons</a:t>
            </a:r>
          </a:p>
          <a:p>
            <a:r>
              <a:rPr lang="en-US" sz="1600" dirty="0" smtClean="0"/>
              <a:t>Do </a:t>
            </a:r>
            <a:r>
              <a:rPr lang="en-US" sz="1600" dirty="0"/>
              <a:t>not sort or rinse soiled linens in patient-care areas</a:t>
            </a:r>
          </a:p>
          <a:p>
            <a:r>
              <a:rPr lang="en-US" sz="1600" dirty="0" smtClean="0"/>
              <a:t>Use </a:t>
            </a:r>
            <a:r>
              <a:rPr lang="en-US" sz="1600" dirty="0"/>
              <a:t>leak-resistant containment for linens contaminated with blood or body substances; ensure that there is not leakage during </a:t>
            </a:r>
            <a:r>
              <a:rPr lang="en-US" sz="1600" dirty="0" smtClean="0"/>
              <a:t>transport</a:t>
            </a:r>
            <a:endParaRPr lang="en-US" sz="1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963" y="3501401"/>
            <a:ext cx="4549959" cy="2556499"/>
          </a:xfrm>
          <a:prstGeom prst="rect">
            <a:avLst/>
          </a:prstGeom>
        </p:spPr>
      </p:pic>
    </p:spTree>
    <p:extLst>
      <p:ext uri="{BB962C8B-B14F-4D97-AF65-F5344CB8AC3E}">
        <p14:creationId xmlns:p14="http://schemas.microsoft.com/office/powerpoint/2010/main" val="1082252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382771" y="218643"/>
            <a:ext cx="6804838" cy="6032421"/>
          </a:xfrm>
        </p:spPr>
        <p:txBody>
          <a:bodyPr/>
          <a:lstStyle/>
          <a:p>
            <a:pPr marL="0" indent="0">
              <a:buNone/>
            </a:pPr>
            <a:r>
              <a:rPr lang="en-US" dirty="0" smtClean="0"/>
              <a:t> </a:t>
            </a:r>
            <a:r>
              <a:rPr lang="en-US" b="1" dirty="0" smtClean="0"/>
              <a:t>Waste </a:t>
            </a:r>
            <a:r>
              <a:rPr lang="en-US" b="1" dirty="0"/>
              <a:t>Disposal</a:t>
            </a:r>
          </a:p>
          <a:p>
            <a:r>
              <a:rPr lang="en-US" sz="1600" dirty="0" smtClean="0"/>
              <a:t>Puncture-resistant</a:t>
            </a:r>
            <a:r>
              <a:rPr lang="en-US" sz="1600" dirty="0"/>
              <a:t>, leak-proof sharps containers are located in every patient-care area (e.g., exam room, chemotherapy suite, phlebotomy station)</a:t>
            </a:r>
          </a:p>
          <a:p>
            <a:r>
              <a:rPr lang="en-US" sz="1600" dirty="0" smtClean="0"/>
              <a:t>All </a:t>
            </a:r>
            <a:r>
              <a:rPr lang="en-US" sz="1600" dirty="0"/>
              <a:t>sharps are disposed of in the designated sharps container; do not bend, recap, or break used syringe needles before discarding them into the container</a:t>
            </a:r>
          </a:p>
          <a:p>
            <a:r>
              <a:rPr lang="en-US" sz="1600" dirty="0" smtClean="0"/>
              <a:t>Filled </a:t>
            </a:r>
            <a:r>
              <a:rPr lang="en-US" sz="1600" dirty="0"/>
              <a:t>sharps containers are disposed of in accordance with state regulated medical waste rules</a:t>
            </a:r>
          </a:p>
          <a:p>
            <a:r>
              <a:rPr lang="en-US" sz="1600" dirty="0" smtClean="0"/>
              <a:t>Regular </a:t>
            </a:r>
            <a:r>
              <a:rPr lang="en-US" sz="1600" dirty="0"/>
              <a:t>trash and regulated medical waste (e.g., biohazardous material and chemical hazardous waste, including antineoplastic drugs) are disposed of in their designated containers</a:t>
            </a:r>
          </a:p>
          <a:p>
            <a:r>
              <a:rPr lang="en-US" sz="1600" dirty="0" smtClean="0"/>
              <a:t>All </a:t>
            </a:r>
            <a:r>
              <a:rPr lang="en-US" sz="1600" dirty="0"/>
              <a:t>trash and waste containers are emptied at least daily by designated personnel</a:t>
            </a:r>
          </a:p>
          <a:p>
            <a:r>
              <a:rPr lang="en-US" sz="1600" dirty="0" smtClean="0"/>
              <a:t>Handle</a:t>
            </a:r>
            <a:r>
              <a:rPr lang="en-US" sz="1600" dirty="0"/>
              <a:t>, transport, and dispose regulated waste, including antineoplastic and hazardous drugs, in accordance with state and local regulations</a:t>
            </a:r>
          </a:p>
          <a:p>
            <a:endParaRPr lang="en-US" dirty="0"/>
          </a:p>
        </p:txBody>
      </p:sp>
    </p:spTree>
    <p:extLst>
      <p:ext uri="{BB962C8B-B14F-4D97-AF65-F5344CB8AC3E}">
        <p14:creationId xmlns:p14="http://schemas.microsoft.com/office/powerpoint/2010/main" val="137893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Text Placeholder 3"/>
          <p:cNvSpPr>
            <a:spLocks noGrp="1"/>
          </p:cNvSpPr>
          <p:nvPr>
            <p:ph type="body" sz="quarter" idx="11"/>
          </p:nvPr>
        </p:nvSpPr>
        <p:spPr>
          <a:xfrm>
            <a:off x="457200" y="1031358"/>
            <a:ext cx="8229600" cy="1754326"/>
          </a:xfrm>
        </p:spPr>
        <p:txBody>
          <a:bodyPr/>
          <a:lstStyle/>
          <a:p>
            <a:r>
              <a:rPr lang="en-US" dirty="0" smtClean="0"/>
              <a:t>Infection control prevention is the responsibility of everyone at West Cancer Center.</a:t>
            </a:r>
          </a:p>
          <a:p>
            <a:r>
              <a:rPr lang="en-US" dirty="0" smtClean="0"/>
              <a:t>Protect yourself as well as your patient</a:t>
            </a:r>
          </a:p>
          <a:p>
            <a:r>
              <a:rPr lang="en-US" dirty="0" smtClean="0"/>
              <a:t>If in doubt, ask questions.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065" y="2840093"/>
            <a:ext cx="4688958" cy="3521624"/>
          </a:xfrm>
          <a:prstGeom prst="rect">
            <a:avLst/>
          </a:prstGeom>
        </p:spPr>
      </p:pic>
    </p:spTree>
    <p:extLst>
      <p:ext uri="{BB962C8B-B14F-4D97-AF65-F5344CB8AC3E}">
        <p14:creationId xmlns:p14="http://schemas.microsoft.com/office/powerpoint/2010/main" val="32934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91386" y="1481138"/>
            <a:ext cx="8495414" cy="4525962"/>
          </a:xfrm>
          <a:prstGeom prst="rect">
            <a:avLst/>
          </a:prstGeom>
        </p:spPr>
        <p:txBody>
          <a:bodyPr/>
          <a:lstStyle>
            <a:lvl1pPr marL="342900" indent="-342900" algn="l" defTabSz="457200" rtl="0" eaLnBrk="1" latinLnBrk="0" hangingPunct="1">
              <a:lnSpc>
                <a:spcPct val="100000"/>
              </a:lnSpc>
              <a:spcBef>
                <a:spcPct val="20000"/>
              </a:spcBef>
              <a:buClr>
                <a:srgbClr val="474746"/>
              </a:buClr>
              <a:buFont typeface="Arial"/>
              <a:buChar char="•"/>
              <a:defRPr sz="2200" kern="1200">
                <a:solidFill>
                  <a:srgbClr val="474746"/>
                </a:solidFill>
                <a:latin typeface="+mn-lt"/>
                <a:ea typeface="+mn-ea"/>
                <a:cs typeface="+mn-cs"/>
              </a:defRPr>
            </a:lvl1pPr>
            <a:lvl2pPr marL="742950" indent="-285750" algn="l" defTabSz="457200" rtl="0" eaLnBrk="1" latinLnBrk="0" hangingPunct="1">
              <a:lnSpc>
                <a:spcPct val="100000"/>
              </a:lnSpc>
              <a:spcBef>
                <a:spcPct val="20000"/>
              </a:spcBef>
              <a:buClr>
                <a:srgbClr val="474746"/>
              </a:buClr>
              <a:buFont typeface="Arial"/>
              <a:buChar char="–"/>
              <a:defRPr sz="2000" b="0" i="0" u="none" kern="1200">
                <a:solidFill>
                  <a:srgbClr val="474746"/>
                </a:solidFill>
                <a:latin typeface="+mn-lt"/>
                <a:ea typeface="+mn-ea"/>
                <a:cs typeface="+mn-cs"/>
              </a:defRPr>
            </a:lvl2pPr>
            <a:lvl3pPr marL="11430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3pPr>
            <a:lvl4pPr marL="16002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4pPr>
            <a:lvl5pPr marL="2057400" indent="-228600" algn="l" defTabSz="457200" rtl="0" eaLnBrk="1" latinLnBrk="0" hangingPunct="1">
              <a:lnSpc>
                <a:spcPct val="100000"/>
              </a:lnSpc>
              <a:spcBef>
                <a:spcPct val="20000"/>
              </a:spcBef>
              <a:buClr>
                <a:srgbClr val="474746"/>
              </a:buClr>
              <a:buFont typeface="Arial"/>
              <a:buChar char="»"/>
              <a:defRPr sz="1800" kern="1200">
                <a:solidFill>
                  <a:srgbClr val="4747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2400" dirty="0" smtClean="0">
                <a:ea typeface="ＭＳ Ｐゴシック" pitchFamily="34" charset="-128"/>
              </a:rPr>
              <a:t>…contact with blood or other potentially infectious materials that may result from the performance of an employee</a:t>
            </a:r>
            <a:r>
              <a:rPr lang="ja-JP" altLang="en-US" sz="2400" dirty="0" smtClean="0">
                <a:ea typeface="ＭＳ Ｐゴシック" pitchFamily="34" charset="-128"/>
              </a:rPr>
              <a:t>’</a:t>
            </a:r>
            <a:r>
              <a:rPr lang="en-US" altLang="ja-JP" sz="2400" dirty="0" smtClean="0">
                <a:ea typeface="ＭＳ Ｐゴシック" pitchFamily="34" charset="-128"/>
              </a:rPr>
              <a:t>s duties.</a:t>
            </a:r>
          </a:p>
          <a:p>
            <a:r>
              <a:rPr lang="en-US" altLang="en-US" sz="2400" dirty="0" smtClean="0">
                <a:ea typeface="ＭＳ Ｐゴシック" pitchFamily="34" charset="-128"/>
              </a:rPr>
              <a:t>Duties may include:</a:t>
            </a:r>
          </a:p>
          <a:p>
            <a:pPr lvl="1"/>
            <a:r>
              <a:rPr lang="en-US" altLang="en-US" sz="2400" dirty="0" smtClean="0">
                <a:ea typeface="ＭＳ Ｐゴシック" pitchFamily="34" charset="-128"/>
              </a:rPr>
              <a:t>Direct Patient Care</a:t>
            </a:r>
          </a:p>
          <a:p>
            <a:pPr lvl="1"/>
            <a:r>
              <a:rPr lang="en-US" altLang="en-US" sz="2400" dirty="0" smtClean="0">
                <a:ea typeface="ＭＳ Ｐゴシック" pitchFamily="34" charset="-128"/>
              </a:rPr>
              <a:t>Phlebotomy/Laboratory</a:t>
            </a:r>
          </a:p>
          <a:p>
            <a:pPr lvl="1"/>
            <a:r>
              <a:rPr lang="en-US" altLang="en-US" sz="2400" dirty="0" smtClean="0">
                <a:ea typeface="ＭＳ Ｐゴシック" pitchFamily="34" charset="-128"/>
              </a:rPr>
              <a:t>Environmental Services</a:t>
            </a:r>
          </a:p>
          <a:p>
            <a:pPr lvl="1"/>
            <a:r>
              <a:rPr lang="en-US" altLang="en-US" sz="2400" dirty="0" smtClean="0">
                <a:ea typeface="ＭＳ Ｐゴシック" pitchFamily="34" charset="-128"/>
              </a:rPr>
              <a:t>Waste Management</a:t>
            </a:r>
          </a:p>
          <a:p>
            <a:pPr lvl="1"/>
            <a:r>
              <a:rPr lang="en-US" altLang="en-US" sz="2400" dirty="0" smtClean="0">
                <a:ea typeface="ＭＳ Ｐゴシック" pitchFamily="34" charset="-128"/>
              </a:rPr>
              <a:t>Other</a:t>
            </a:r>
          </a:p>
        </p:txBody>
      </p:sp>
      <p:sp>
        <p:nvSpPr>
          <p:cNvPr id="7" name="Rectangle 6"/>
          <p:cNvSpPr/>
          <p:nvPr/>
        </p:nvSpPr>
        <p:spPr>
          <a:xfrm>
            <a:off x="6629400" y="6477000"/>
            <a:ext cx="2133600" cy="228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pic>
        <p:nvPicPr>
          <p:cNvPr id="8" name="Picture 4" descr="janit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9294" y="3544153"/>
            <a:ext cx="2023620" cy="224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5810" y="255181"/>
            <a:ext cx="8357190" cy="707886"/>
          </a:xfrm>
          <a:prstGeom prst="rect">
            <a:avLst/>
          </a:prstGeom>
          <a:noFill/>
        </p:spPr>
        <p:txBody>
          <a:bodyPr wrap="square" rtlCol="0">
            <a:spAutoFit/>
          </a:bodyPr>
          <a:lstStyle/>
          <a:p>
            <a:r>
              <a:rPr lang="en-US" sz="4000" dirty="0" smtClean="0"/>
              <a:t>What is an </a:t>
            </a:r>
            <a:r>
              <a:rPr lang="en-US" sz="4000" dirty="0"/>
              <a:t>O</a:t>
            </a:r>
            <a:r>
              <a:rPr lang="en-US" sz="4000" dirty="0" smtClean="0"/>
              <a:t>ccupational Exposure? </a:t>
            </a:r>
            <a:endParaRPr lang="en-US" sz="4000" dirty="0"/>
          </a:p>
        </p:txBody>
      </p:sp>
    </p:spTree>
    <p:extLst>
      <p:ext uri="{BB962C8B-B14F-4D97-AF65-F5344CB8AC3E}">
        <p14:creationId xmlns:p14="http://schemas.microsoft.com/office/powerpoint/2010/main" val="252886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blinds(horizontal)">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blinds(horizontal)">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blinds(horizontal)">
                                      <p:cBhvr>
                                        <p:cTn id="3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20679" y="536921"/>
            <a:ext cx="8574465" cy="1759712"/>
          </a:xfrm>
          <a:prstGeom prst="rect">
            <a:avLst/>
          </a:prstGeom>
        </p:spPr>
        <p:txBody>
          <a:bodyPr/>
          <a:lstStyle>
            <a:lvl1pPr marL="342900" indent="-342900" algn="l" defTabSz="457200" rtl="0" eaLnBrk="1" latinLnBrk="0" hangingPunct="1">
              <a:lnSpc>
                <a:spcPct val="100000"/>
              </a:lnSpc>
              <a:spcBef>
                <a:spcPct val="20000"/>
              </a:spcBef>
              <a:buClr>
                <a:srgbClr val="474746"/>
              </a:buClr>
              <a:buFont typeface="Arial"/>
              <a:buChar char="•"/>
              <a:defRPr sz="2200" kern="1200">
                <a:solidFill>
                  <a:srgbClr val="474746"/>
                </a:solidFill>
                <a:latin typeface="+mn-lt"/>
                <a:ea typeface="+mn-ea"/>
                <a:cs typeface="+mn-cs"/>
              </a:defRPr>
            </a:lvl1pPr>
            <a:lvl2pPr marL="742950" indent="-285750" algn="l" defTabSz="457200" rtl="0" eaLnBrk="1" latinLnBrk="0" hangingPunct="1">
              <a:lnSpc>
                <a:spcPct val="100000"/>
              </a:lnSpc>
              <a:spcBef>
                <a:spcPct val="20000"/>
              </a:spcBef>
              <a:buClr>
                <a:srgbClr val="474746"/>
              </a:buClr>
              <a:buFont typeface="Arial"/>
              <a:buChar char="–"/>
              <a:defRPr sz="2000" b="0" i="0" u="none" kern="1200">
                <a:solidFill>
                  <a:srgbClr val="474746"/>
                </a:solidFill>
                <a:latin typeface="+mn-lt"/>
                <a:ea typeface="+mn-ea"/>
                <a:cs typeface="+mn-cs"/>
              </a:defRPr>
            </a:lvl2pPr>
            <a:lvl3pPr marL="11430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3pPr>
            <a:lvl4pPr marL="1600200" indent="-228600" algn="l" defTabSz="457200" rtl="0" eaLnBrk="1" latinLnBrk="0" hangingPunct="1">
              <a:lnSpc>
                <a:spcPct val="100000"/>
              </a:lnSpc>
              <a:spcBef>
                <a:spcPct val="20000"/>
              </a:spcBef>
              <a:buClr>
                <a:srgbClr val="474746"/>
              </a:buClr>
              <a:buFont typeface="Lucida Grande"/>
              <a:buChar char="›"/>
              <a:defRPr sz="1800" kern="1200">
                <a:solidFill>
                  <a:srgbClr val="474746"/>
                </a:solidFill>
                <a:latin typeface="+mn-lt"/>
                <a:ea typeface="+mn-ea"/>
                <a:cs typeface="+mn-cs"/>
              </a:defRPr>
            </a:lvl4pPr>
            <a:lvl5pPr marL="2057400" indent="-228600" algn="l" defTabSz="457200" rtl="0" eaLnBrk="1" latinLnBrk="0" hangingPunct="1">
              <a:lnSpc>
                <a:spcPct val="100000"/>
              </a:lnSpc>
              <a:spcBef>
                <a:spcPct val="20000"/>
              </a:spcBef>
              <a:buClr>
                <a:srgbClr val="474746"/>
              </a:buClr>
              <a:buFont typeface="Arial"/>
              <a:buChar char="»"/>
              <a:defRPr sz="1800" kern="1200">
                <a:solidFill>
                  <a:srgbClr val="4747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altLang="en-US" sz="3600" b="1" dirty="0" smtClean="0">
                <a:ea typeface="ＭＳ Ｐゴシック" pitchFamily="34" charset="-128"/>
              </a:rPr>
              <a:t>All West Cancer Center Associates and Volunteers will use Standard (universal) Precautions</a:t>
            </a:r>
          </a:p>
        </p:txBody>
      </p:sp>
      <p:sp>
        <p:nvSpPr>
          <p:cNvPr id="2" name="TextBox 1"/>
          <p:cNvSpPr txBox="1"/>
          <p:nvPr/>
        </p:nvSpPr>
        <p:spPr>
          <a:xfrm>
            <a:off x="542260" y="2402958"/>
            <a:ext cx="7538483" cy="3139321"/>
          </a:xfrm>
          <a:prstGeom prst="rect">
            <a:avLst/>
          </a:prstGeom>
          <a:noFill/>
        </p:spPr>
        <p:txBody>
          <a:bodyPr wrap="square" rtlCol="0">
            <a:spAutoFit/>
          </a:bodyPr>
          <a:lstStyle/>
          <a:p>
            <a:r>
              <a:rPr lang="en-US" dirty="0" smtClean="0"/>
              <a:t>What does that mean? </a:t>
            </a:r>
          </a:p>
          <a:p>
            <a:endParaRPr lang="en-US" dirty="0" smtClean="0"/>
          </a:p>
          <a:p>
            <a:r>
              <a:rPr lang="en-US" b="1" dirty="0"/>
              <a:t>Standard precautions</a:t>
            </a:r>
            <a:r>
              <a:rPr lang="en-US" dirty="0"/>
              <a:t> are a set of infection control practices used to prevent transmission of diseases that can be acquired by contact with blood, body fluids, non-intact skin (including rashes), and mucous membranes</a:t>
            </a:r>
            <a:r>
              <a:rPr lang="en-US" dirty="0" smtClean="0"/>
              <a:t>.</a:t>
            </a:r>
          </a:p>
          <a:p>
            <a:endParaRPr lang="en-US" dirty="0"/>
          </a:p>
          <a:p>
            <a:r>
              <a:rPr lang="en-US" dirty="0" smtClean="0"/>
              <a:t>Go to this website and read World Health Organization materials on Standard Precautions. </a:t>
            </a:r>
          </a:p>
          <a:p>
            <a:r>
              <a:rPr lang="en-US" dirty="0">
                <a:hlinkClick r:id="rId2"/>
              </a:rPr>
              <a:t>http://</a:t>
            </a:r>
            <a:r>
              <a:rPr lang="en-US" dirty="0" smtClean="0">
                <a:hlinkClick r:id="rId2"/>
              </a:rPr>
              <a:t>www.who.int/csr/resources/publications/EPR_AM2_E7.pdf</a:t>
            </a:r>
            <a:endParaRPr lang="en-US" dirty="0" smtClean="0"/>
          </a:p>
          <a:p>
            <a:endParaRPr lang="en-US" dirty="0"/>
          </a:p>
        </p:txBody>
      </p:sp>
    </p:spTree>
    <p:extLst>
      <p:ext uri="{BB962C8B-B14F-4D97-AF65-F5344CB8AC3E}">
        <p14:creationId xmlns:p14="http://schemas.microsoft.com/office/powerpoint/2010/main" val="2184002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Precautions include</a:t>
            </a:r>
            <a:endParaRPr lang="en-US" dirty="0"/>
          </a:p>
        </p:txBody>
      </p:sp>
      <p:sp>
        <p:nvSpPr>
          <p:cNvPr id="4" name="Text Placeholder 3"/>
          <p:cNvSpPr>
            <a:spLocks noGrp="1"/>
          </p:cNvSpPr>
          <p:nvPr>
            <p:ph type="body" sz="quarter" idx="11"/>
          </p:nvPr>
        </p:nvSpPr>
        <p:spPr>
          <a:xfrm>
            <a:off x="357809" y="1022925"/>
            <a:ext cx="8229600" cy="3385542"/>
          </a:xfrm>
        </p:spPr>
        <p:txBody>
          <a:bodyPr/>
          <a:lstStyle/>
          <a:p>
            <a:r>
              <a:rPr lang="en-US" dirty="0" smtClean="0"/>
              <a:t>Hand hygiene</a:t>
            </a:r>
          </a:p>
          <a:p>
            <a:r>
              <a:rPr lang="en-US" dirty="0" smtClean="0"/>
              <a:t>Personal Protective Equipment</a:t>
            </a:r>
          </a:p>
          <a:p>
            <a:r>
              <a:rPr lang="en-US" dirty="0" smtClean="0"/>
              <a:t>Needle stick and Sharps Injury Prevention</a:t>
            </a:r>
          </a:p>
          <a:p>
            <a:r>
              <a:rPr lang="en-US" dirty="0" smtClean="0"/>
              <a:t>Cleaning and Disinfection </a:t>
            </a:r>
          </a:p>
          <a:p>
            <a:r>
              <a:rPr lang="en-US" dirty="0" smtClean="0"/>
              <a:t>Respiratory Hygiene (Cough Etiquette)</a:t>
            </a:r>
          </a:p>
          <a:p>
            <a:r>
              <a:rPr lang="en-US" dirty="0" smtClean="0"/>
              <a:t>Waste Disposal</a:t>
            </a:r>
          </a:p>
          <a:p>
            <a:r>
              <a:rPr lang="en-US" dirty="0" smtClean="0"/>
              <a:t>Safe Injection Practices</a:t>
            </a:r>
            <a:endParaRPr lang="en-US" dirty="0"/>
          </a:p>
        </p:txBody>
      </p:sp>
    </p:spTree>
    <p:extLst>
      <p:ext uri="{BB962C8B-B14F-4D97-AF65-F5344CB8AC3E}">
        <p14:creationId xmlns:p14="http://schemas.microsoft.com/office/powerpoint/2010/main" val="119096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7" name="Subtitle 6"/>
          <p:cNvSpPr>
            <a:spLocks noGrp="1"/>
          </p:cNvSpPr>
          <p:nvPr>
            <p:ph type="subTitle" idx="10"/>
          </p:nvPr>
        </p:nvSpPr>
        <p:spPr/>
        <p:txBody>
          <a:bodyPr/>
          <a:lstStyle/>
          <a:p>
            <a:r>
              <a:rPr lang="en-US" dirty="0" smtClean="0"/>
              <a:t>Using Alcohol-Based Hand Rub (Preferred Method)</a:t>
            </a:r>
            <a:endParaRPr lang="en-US" dirty="0"/>
          </a:p>
        </p:txBody>
      </p:sp>
      <p:sp>
        <p:nvSpPr>
          <p:cNvPr id="4" name="Text Placeholder 3"/>
          <p:cNvSpPr>
            <a:spLocks noGrp="1"/>
          </p:cNvSpPr>
          <p:nvPr>
            <p:ph type="body" sz="quarter" idx="11"/>
          </p:nvPr>
        </p:nvSpPr>
        <p:spPr>
          <a:xfrm>
            <a:off x="457200" y="1937325"/>
            <a:ext cx="4848447" cy="4431577"/>
          </a:xfrm>
        </p:spPr>
        <p:txBody>
          <a:bodyPr/>
          <a:lstStyle/>
          <a:p>
            <a:r>
              <a:rPr lang="en-US" dirty="0" smtClean="0"/>
              <a:t>Using Alcohol-based Hand Rub (follow manufacturer’s directions):</a:t>
            </a:r>
          </a:p>
          <a:p>
            <a:r>
              <a:rPr lang="en-US" dirty="0" smtClean="0"/>
              <a:t>Dispense the recommended volume of product</a:t>
            </a:r>
          </a:p>
          <a:p>
            <a:r>
              <a:rPr lang="en-US" dirty="0" smtClean="0"/>
              <a:t>Apply product to the palm of one hand</a:t>
            </a:r>
          </a:p>
          <a:p>
            <a:r>
              <a:rPr lang="en-US" dirty="0" smtClean="0"/>
              <a:t>Rub hands together, covering all surfaces of hands and fingers until they are dry (no rinsing is required)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3019" y="2158409"/>
            <a:ext cx="2573743" cy="3275491"/>
          </a:xfrm>
          <a:prstGeom prst="rect">
            <a:avLst/>
          </a:prstGeom>
        </p:spPr>
      </p:pic>
    </p:spTree>
    <p:extLst>
      <p:ext uri="{BB962C8B-B14F-4D97-AF65-F5344CB8AC3E}">
        <p14:creationId xmlns:p14="http://schemas.microsoft.com/office/powerpoint/2010/main" val="4092096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Handwashing with Soap and Water</a:t>
            </a:r>
            <a:endParaRPr lang="en-US" dirty="0"/>
          </a:p>
        </p:txBody>
      </p:sp>
      <p:sp>
        <p:nvSpPr>
          <p:cNvPr id="7" name="Subtitle 6"/>
          <p:cNvSpPr>
            <a:spLocks noGrp="1"/>
          </p:cNvSpPr>
          <p:nvPr>
            <p:ph type="subTitle" idx="10"/>
          </p:nvPr>
        </p:nvSpPr>
        <p:spPr>
          <a:xfrm>
            <a:off x="457200" y="1016809"/>
            <a:ext cx="8229600" cy="800219"/>
          </a:xfrm>
        </p:spPr>
        <p:txBody>
          <a:bodyPr/>
          <a:lstStyle/>
          <a:p>
            <a:r>
              <a:rPr lang="en-US" dirty="0" smtClean="0"/>
              <a:t>Method for when  hands are visibly soiled or after caring for patients with known or suspected infectious diarrhea.</a:t>
            </a:r>
            <a:endParaRPr lang="en-US" dirty="0"/>
          </a:p>
        </p:txBody>
      </p:sp>
      <p:sp>
        <p:nvSpPr>
          <p:cNvPr id="4" name="Text Placeholder 3"/>
          <p:cNvSpPr>
            <a:spLocks noGrp="1"/>
          </p:cNvSpPr>
          <p:nvPr>
            <p:ph type="body" sz="quarter" idx="11"/>
          </p:nvPr>
        </p:nvSpPr>
        <p:spPr>
          <a:xfrm>
            <a:off x="457200" y="1937325"/>
            <a:ext cx="4508205" cy="4325252"/>
          </a:xfrm>
        </p:spPr>
        <p:txBody>
          <a:bodyPr/>
          <a:lstStyle/>
          <a:p>
            <a:r>
              <a:rPr lang="en-US" dirty="0" smtClean="0"/>
              <a:t> Wet hands first with water (avoid using hot water)</a:t>
            </a:r>
          </a:p>
          <a:p>
            <a:r>
              <a:rPr lang="en-US" dirty="0" smtClean="0"/>
              <a:t> Apply soap to hands</a:t>
            </a:r>
          </a:p>
          <a:p>
            <a:r>
              <a:rPr lang="en-US" dirty="0" smtClean="0"/>
              <a:t> Rub hands vigorously for at least 15 seconds, covering all surfaces of hands and fingers</a:t>
            </a:r>
          </a:p>
          <a:p>
            <a:r>
              <a:rPr lang="en-US" dirty="0" smtClean="0"/>
              <a:t> Rinse hands with water and dry thoroughly with paper towel</a:t>
            </a:r>
          </a:p>
          <a:p>
            <a:r>
              <a:rPr lang="en-US" dirty="0" smtClean="0"/>
              <a:t> Use paper towel to turn off water faucet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6062" y="2349795"/>
            <a:ext cx="2670663" cy="2815967"/>
          </a:xfrm>
          <a:prstGeom prst="rect">
            <a:avLst/>
          </a:prstGeom>
        </p:spPr>
      </p:pic>
    </p:spTree>
    <p:extLst>
      <p:ext uri="{BB962C8B-B14F-4D97-AF65-F5344CB8AC3E}">
        <p14:creationId xmlns:p14="http://schemas.microsoft.com/office/powerpoint/2010/main" val="15736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for Hand Hygiene</a:t>
            </a:r>
            <a:endParaRPr lang="en-US" dirty="0"/>
          </a:p>
        </p:txBody>
      </p:sp>
      <p:sp>
        <p:nvSpPr>
          <p:cNvPr id="3" name="Subtitle 2"/>
          <p:cNvSpPr>
            <a:spLocks noGrp="1"/>
          </p:cNvSpPr>
          <p:nvPr>
            <p:ph type="subTitle" idx="10"/>
          </p:nvPr>
        </p:nvSpPr>
        <p:spPr/>
        <p:txBody>
          <a:bodyPr/>
          <a:lstStyle/>
          <a:p>
            <a:r>
              <a:rPr lang="en-US" dirty="0" smtClean="0"/>
              <a:t>Always perform hand hygiene in the following situations.</a:t>
            </a:r>
            <a:endParaRPr lang="en-US" dirty="0"/>
          </a:p>
        </p:txBody>
      </p:sp>
      <p:sp>
        <p:nvSpPr>
          <p:cNvPr id="4" name="Text Placeholder 3"/>
          <p:cNvSpPr>
            <a:spLocks noGrp="1"/>
          </p:cNvSpPr>
          <p:nvPr>
            <p:ph type="body" sz="quarter" idx="11"/>
          </p:nvPr>
        </p:nvSpPr>
        <p:spPr>
          <a:xfrm>
            <a:off x="765543" y="1562987"/>
            <a:ext cx="7219507" cy="4247317"/>
          </a:xfrm>
        </p:spPr>
        <p:txBody>
          <a:bodyPr/>
          <a:lstStyle/>
          <a:p>
            <a:r>
              <a:rPr lang="en-US" dirty="0"/>
              <a:t>Before touching a patient, even if gloves will be worn</a:t>
            </a:r>
          </a:p>
          <a:p>
            <a:r>
              <a:rPr lang="en-US" dirty="0" smtClean="0"/>
              <a:t>Before </a:t>
            </a:r>
            <a:r>
              <a:rPr lang="en-US" dirty="0"/>
              <a:t>exiting the patient’s care area after touching the patient or the patient’s immediate environment</a:t>
            </a:r>
          </a:p>
          <a:p>
            <a:r>
              <a:rPr lang="en-US" dirty="0" smtClean="0"/>
              <a:t>After </a:t>
            </a:r>
            <a:r>
              <a:rPr lang="en-US" dirty="0"/>
              <a:t>contact with blood, body fluids or excretions, or wound dressings</a:t>
            </a:r>
          </a:p>
          <a:p>
            <a:r>
              <a:rPr lang="en-US" dirty="0" smtClean="0"/>
              <a:t>Prior </a:t>
            </a:r>
            <a:r>
              <a:rPr lang="en-US" dirty="0"/>
              <a:t>to performing an aseptic task (e.g., accessing a port, preparing an injection)</a:t>
            </a:r>
          </a:p>
          <a:p>
            <a:r>
              <a:rPr lang="en-US" dirty="0" smtClean="0"/>
              <a:t>If </a:t>
            </a:r>
            <a:r>
              <a:rPr lang="en-US" dirty="0"/>
              <a:t>hands will be moving from a contaminated-body site to a clean-body site during patient care</a:t>
            </a:r>
          </a:p>
          <a:p>
            <a:r>
              <a:rPr lang="en-US" dirty="0" smtClean="0"/>
              <a:t>After </a:t>
            </a:r>
            <a:r>
              <a:rPr lang="en-US" dirty="0"/>
              <a:t>glove </a:t>
            </a:r>
            <a:r>
              <a:rPr lang="en-US" dirty="0" smtClean="0"/>
              <a:t>removal</a:t>
            </a:r>
            <a:endParaRPr lang="en-US" dirty="0"/>
          </a:p>
        </p:txBody>
      </p:sp>
    </p:spTree>
    <p:extLst>
      <p:ext uri="{BB962C8B-B14F-4D97-AF65-F5344CB8AC3E}">
        <p14:creationId xmlns:p14="http://schemas.microsoft.com/office/powerpoint/2010/main" val="151161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10&quot;&gt;&lt;property id=&quot;20148&quot; value=&quot;5&quot;/&gt;&lt;property id=&quot;20300&quot; value=&quot;Slide 7 - &amp;quot;Hand Hygiene&amp;quot;&quot;/&gt;&lt;property id=&quot;20307&quot; value=&quot;272&quot;/&gt;&lt;/object&gt;&lt;object type=&quot;3&quot; unique_id=&quot;10011&quot;&gt;&lt;property id=&quot;20148&quot; value=&quot;5&quot;/&gt;&lt;property id=&quot;20300&quot; value=&quot;Slide 8 - &amp;quot;Handwashing with Soap and Water&amp;quot;&quot;/&gt;&lt;property id=&quot;20307&quot; value=&quot;273&quot;/&gt;&lt;/object&gt;&lt;object type=&quot;3&quot; unique_id=&quot;10012&quot;&gt;&lt;property id=&quot;20148&quot; value=&quot;5&quot;/&gt;&lt;property id=&quot;20300&quot; value=&quot;Slide 9 - &amp;quot;Indications for Hand Hygiene&amp;quot;&quot;/&gt;&lt;property id=&quot;20307&quot; value=&quot;274&quot;/&gt;&lt;/object&gt;&lt;object type=&quot;3&quot; unique_id=&quot;10014&quot;&gt;&lt;property id=&quot;20148&quot; value=&quot;5&quot;/&gt;&lt;property id=&quot;20300&quot; value=&quot;Slide 10 - &amp;quot;Personal Protective Equipment (PPE)&amp;quot;&quot;/&gt;&lt;property id=&quot;20307&quot; value=&quot;276&quot;/&gt;&lt;/object&gt;&lt;object type=&quot;3&quot; unique_id=&quot;10015&quot;&gt;&lt;property id=&quot;20148&quot; value=&quot;5&quot;/&gt;&lt;property id=&quot;20300&quot; value=&quot;Slide 12&quot;/&gt;&lt;property id=&quot;20307&quot; value=&quot;277&quot;/&gt;&lt;/object&gt;&lt;object type=&quot;3&quot; unique_id=&quot;10016&quot;&gt;&lt;property id=&quot;20148&quot; value=&quot;5&quot;/&gt;&lt;property id=&quot;20300&quot; value=&quot;Slide 13&quot;/&gt;&lt;property id=&quot;20307&quot; value=&quot;278&quot;/&gt;&lt;/object&gt;&lt;object type=&quot;3&quot; unique_id=&quot;10017&quot;&gt;&lt;property id=&quot;20148&quot; value=&quot;5&quot;/&gt;&lt;property id=&quot;20300&quot; value=&quot;Slide 14&quot;/&gt;&lt;property id=&quot;20307&quot; value=&quot;279&quot;/&gt;&lt;/object&gt;&lt;object type=&quot;3&quot; unique_id=&quot;10019&quot;&gt;&lt;property id=&quot;20148&quot; value=&quot;5&quot;/&gt;&lt;property id=&quot;20300&quot; value=&quot;Slide 16 - &amp;quot;Key Points to Donning PPE&amp;quot;&quot;/&gt;&lt;property id=&quot;20307&quot; value=&quot;281&quot;/&gt;&lt;/object&gt;&lt;object type=&quot;3&quot; unique_id=&quot;10020&quot;&gt;&lt;property id=&quot;20148&quot; value=&quot;5&quot;/&gt;&lt;property id=&quot;20300&quot; value=&quot;Slide 17 - &amp;quot;Key Points to Removing PPE&amp;quot;&quot;/&gt;&lt;property id=&quot;20307&quot; value=&quot;282&quot;/&gt;&lt;/object&gt;&lt;object type=&quot;3&quot; unique_id=&quot;10021&quot;&gt;&lt;property id=&quot;20148&quot; value=&quot;5&quot;/&gt;&lt;property id=&quot;20300&quot; value=&quot;Slide 18&quot;/&gt;&lt;property id=&quot;20307&quot; value=&quot;283&quot;/&gt;&lt;/object&gt;&lt;object type=&quot;3&quot; unique_id=&quot;10022&quot;&gt;&lt;property id=&quot;20148&quot; value=&quot;5&quot;/&gt;&lt;property id=&quot;20300&quot; value=&quot;Slide 19 - &amp;quot;Respiratory Hygiene and Cough Etiquette&amp;quot;&quot;/&gt;&lt;property id=&quot;20307&quot; value=&quot;284&quot;/&gt;&lt;/object&gt;&lt;object type=&quot;3&quot; unique_id=&quot;10023&quot;&gt;&lt;property id=&quot;20148&quot; value=&quot;5&quot;/&gt;&lt;property id=&quot;20300&quot; value=&quot;Slide 21 - &amp;quot;Availability of Supplies &amp;quot;&quot;/&gt;&lt;property id=&quot;20307&quot; value=&quot;285&quot;/&gt;&lt;/object&gt;&lt;object type=&quot;3&quot; unique_id=&quot;10024&quot;&gt;&lt;property id=&quot;20148&quot; value=&quot;5&quot;/&gt;&lt;property id=&quot;20300&quot; value=&quot;Slide 22&quot;/&gt;&lt;property id=&quot;20307&quot; value=&quot;286&quot;/&gt;&lt;/object&gt;&lt;object type=&quot;3&quot; unique_id=&quot;10025&quot;&gt;&lt;property id=&quot;20148&quot; value=&quot;5&quot;/&gt;&lt;property id=&quot;20300&quot; value=&quot;Slide 24 - &amp;quot;Safe Injection Practices &amp;quot;&quot;/&gt;&lt;property id=&quot;20307&quot; value=&quot;287&quot;/&gt;&lt;/object&gt;&lt;object type=&quot;3&quot; unique_id=&quot;10026&quot;&gt;&lt;property id=&quot;20148&quot; value=&quot;5&quot;/&gt;&lt;property id=&quot;20300&quot; value=&quot;Slide 25&quot;/&gt;&lt;property id=&quot;20307&quot; value=&quot;288&quot;/&gt;&lt;/object&gt;&lt;object type=&quot;3&quot; unique_id=&quot;10029&quot;&gt;&lt;property id=&quot;20148&quot; value=&quot;5&quot;/&gt;&lt;property id=&quot;20300&quot; value=&quot;Slide 26 - &amp;quot;Phlebotomy Procedures &amp;quot;&quot;/&gt;&lt;property id=&quot;20307&quot; value=&quot;291&quot;/&gt;&lt;/object&gt;&lt;object type=&quot;3&quot; unique_id=&quot;10032&quot;&gt;&lt;property id=&quot;20148&quot; value=&quot;5&quot;/&gt;&lt;property id=&quot;20300&quot; value=&quot;Slide 27 - &amp;quot; Medication Storage &amp;quot;&quot;/&gt;&lt;property id=&quot;20307&quot; value=&quot;294&quot;/&gt;&lt;/object&gt;&lt;object type=&quot;3&quot; unique_id=&quot;10040&quot;&gt;&lt;property id=&quot;20148&quot; value=&quot;5&quot;/&gt;&lt;property id=&quot;20300&quot; value=&quot;Slide 28&quot;/&gt;&lt;property id=&quot;20307&quot; value=&quot;302&quot;/&gt;&lt;/object&gt;&lt;object type=&quot;3&quot; unique_id=&quot;10044&quot;&gt;&lt;property id=&quot;20148&quot; value=&quot;5&quot;/&gt;&lt;property id=&quot;20300&quot; value=&quot;Slide 29&quot;/&gt;&lt;property id=&quot;20307&quot; value=&quot;306&quot;/&gt;&lt;/object&gt;&lt;object type=&quot;3&quot; unique_id=&quot;10045&quot;&gt;&lt;property id=&quot;20148&quot; value=&quot;5&quot;/&gt;&lt;property id=&quot;20300&quot; value=&quot;Slide 30&quot;/&gt;&lt;property id=&quot;20307&quot; value=&quot;307&quot;/&gt;&lt;/object&gt;&lt;object type=&quot;3&quot; unique_id=&quot;10046&quot;&gt;&lt;property id=&quot;20148&quot; value=&quot;5&quot;/&gt;&lt;property id=&quot;20300&quot; value=&quot;Slide 31&quot;/&gt;&lt;property id=&quot;20307&quot; value=&quot;308&quot;/&gt;&lt;/object&gt;&lt;object type=&quot;3&quot; unique_id=&quot;11913&quot;&gt;&lt;property id=&quot;20148&quot; value=&quot;5&quot;/&gt;&lt;property id=&quot;20300&quot; value=&quot;Slide 2&quot;/&gt;&lt;property id=&quot;20307&quot; value=&quot;310&quot;/&gt;&lt;/object&gt;&lt;object type=&quot;3&quot; unique_id=&quot;11915&quot;&gt;&lt;property id=&quot;20148&quot; value=&quot;5&quot;/&gt;&lt;property id=&quot;20300&quot; value=&quot;Slide 4&quot;/&gt;&lt;property id=&quot;20307&quot; value=&quot;312&quot;/&gt;&lt;/object&gt;&lt;object type=&quot;3&quot; unique_id=&quot;11917&quot;&gt;&lt;property id=&quot;20148&quot; value=&quot;5&quot;/&gt;&lt;property id=&quot;20300&quot; value=&quot;Slide 5&quot;/&gt;&lt;property id=&quot;20307&quot; value=&quot;314&quot;/&gt;&lt;/object&gt;&lt;object type=&quot;3&quot; unique_id=&quot;12231&quot;&gt;&lt;property id=&quot;20148&quot; value=&quot;5&quot;/&gt;&lt;property id=&quot;20300&quot; value=&quot;Slide 3 - &amp;quot;Why the concern? &amp;quot;&quot;/&gt;&lt;property id=&quot;20307&quot; value=&quot;320&quot;/&gt;&lt;/object&gt;&lt;object type=&quot;3&quot; unique_id=&quot;12232&quot;&gt;&lt;property id=&quot;20148&quot; value=&quot;5&quot;/&gt;&lt;property id=&quot;20300&quot; value=&quot;Slide 11 - &amp;quot;More about Wearing Gloves &amp;quot;&quot;/&gt;&lt;property id=&quot;20307&quot; value=&quot;315&quot;/&gt;&lt;/object&gt;&lt;object type=&quot;3&quot; unique_id=&quot;12233&quot;&gt;&lt;property id=&quot;20148&quot; value=&quot;5&quot;/&gt;&lt;property id=&quot;20300&quot; value=&quot;Slide 15 - &amp;quot;Watch the video &amp;quot;&quot;/&gt;&lt;property id=&quot;20307&quot; value=&quot;316&quot;/&gt;&lt;/object&gt;&lt;object type=&quot;3&quot; unique_id=&quot;12234&quot;&gt;&lt;property id=&quot;20148&quot; value=&quot;5&quot;/&gt;&lt;property id=&quot;20300&quot; value=&quot;Slide 20&quot;/&gt;&lt;property id=&quot;20307&quot; value=&quot;317&quot;/&gt;&lt;/object&gt;&lt;object type=&quot;3&quot; unique_id=&quot;12235&quot;&gt;&lt;property id=&quot;20148&quot; value=&quot;5&quot;/&gt;&lt;property id=&quot;20300&quot; value=&quot;Slide 23 - &amp;quot;Specific infection prevention practices &amp;quot;&quot;/&gt;&lt;property id=&quot;20307&quot; value=&quot;318&quot;/&gt;&lt;/object&gt;&lt;object type=&quot;3&quot; unique_id=&quot;12236&quot;&gt;&lt;property id=&quot;20148&quot; value=&quot;5&quot;/&gt;&lt;property id=&quot;20300&quot; value=&quot;Slide 32 - &amp;quot;Summary&amp;quot;&quot;/&gt;&lt;property id=&quot;20307&quot; value=&quot;319&quot;/&gt;&lt;/object&gt;&lt;object type=&quot;3&quot; unique_id=&quot;12492&quot;&gt;&lt;property id=&quot;20148&quot; value=&quot;5&quot;/&gt;&lt;property id=&quot;20300&quot; value=&quot;Slide 6 - &amp;quot;Standard Precautions include&amp;quot;&quot;/&gt;&lt;property id=&quot;20307&quot; value=&quot;321&quot;/&gt;&lt;/object&gt;&lt;object type=&quot;3&quot; unique_id=&quot;12635&quot;&gt;&lt;property id=&quot;20148&quot; value=&quot;5&quot;/&gt;&lt;property id=&quot;20300&quot; value=&quot;Slide 33 - &amp;quot;Your next step &amp;quot;&quot;/&gt;&lt;property id=&quot;20307&quot; value=&quot;322&quot;/&gt;&lt;/object&gt;&lt;/object&gt;&lt;object type=&quot;8&quot; unique_id=&quot;10122&quot;&gt;&lt;/object&gt;&lt;/object&gt;&lt;/database&gt;"/>
  <p:tag name="SECTOMILLISECCONVERTED" val="1"/>
</p:tagLst>
</file>

<file path=ppt/theme/theme1.xml><?xml version="1.0" encoding="utf-8"?>
<a:theme xmlns:a="http://schemas.openxmlformats.org/drawingml/2006/main" name="Office Theme">
  <a:themeElements>
    <a:clrScheme name="Custom 9">
      <a:dk1>
        <a:sysClr val="windowText" lastClr="000000"/>
      </a:dk1>
      <a:lt1>
        <a:sysClr val="window" lastClr="FFFFFF"/>
      </a:lt1>
      <a:dk2>
        <a:srgbClr val="4747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2190</TotalTime>
  <Words>2035</Words>
  <Application>Microsoft Office PowerPoint</Application>
  <PresentationFormat>On-screen Show (4:3)</PresentationFormat>
  <Paragraphs>180</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Why the concern? </vt:lpstr>
      <vt:lpstr>PowerPoint Presentation</vt:lpstr>
      <vt:lpstr>PowerPoint Presentation</vt:lpstr>
      <vt:lpstr>Standard Precautions include</vt:lpstr>
      <vt:lpstr>Hand Hygiene</vt:lpstr>
      <vt:lpstr>Handwashing with Soap and Water</vt:lpstr>
      <vt:lpstr>Indications for Hand Hygiene</vt:lpstr>
      <vt:lpstr>Personal Protective Equipment (PPE)</vt:lpstr>
      <vt:lpstr>More about Wearing Gloves </vt:lpstr>
      <vt:lpstr>PowerPoint Presentation</vt:lpstr>
      <vt:lpstr>PowerPoint Presentation</vt:lpstr>
      <vt:lpstr>PowerPoint Presentation</vt:lpstr>
      <vt:lpstr>Watch the video </vt:lpstr>
      <vt:lpstr>Key Points to Donning PPE</vt:lpstr>
      <vt:lpstr>Key Points to Removing PPE</vt:lpstr>
      <vt:lpstr>PowerPoint Presentation</vt:lpstr>
      <vt:lpstr>Respiratory Hygiene and Cough Etiquette</vt:lpstr>
      <vt:lpstr>PowerPoint Presentation</vt:lpstr>
      <vt:lpstr>Availability of Supplies </vt:lpstr>
      <vt:lpstr>PowerPoint Presentation</vt:lpstr>
      <vt:lpstr>Specific infection prevention practices </vt:lpstr>
      <vt:lpstr>Safe Injection Practices </vt:lpstr>
      <vt:lpstr>PowerPoint Presentation</vt:lpstr>
      <vt:lpstr>Phlebotomy Procedures </vt:lpstr>
      <vt:lpstr> Medication Storage </vt:lpstr>
      <vt:lpstr>PowerPoint Presentation</vt:lpstr>
      <vt:lpstr>PowerPoint Presentation</vt:lpstr>
      <vt:lpstr>PowerPoint Presentation</vt:lpstr>
      <vt:lpstr>PowerPoint Presentation</vt:lpstr>
      <vt:lpstr>Summary</vt:lpstr>
    </vt:vector>
  </TitlesOfParts>
  <Company>cs2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 Patrick</dc:creator>
  <cp:lastModifiedBy>Morgan Harriman</cp:lastModifiedBy>
  <cp:revision>132</cp:revision>
  <cp:lastPrinted>2016-04-06T15:22:51Z</cp:lastPrinted>
  <dcterms:created xsi:type="dcterms:W3CDTF">2015-04-20T18:46:32Z</dcterms:created>
  <dcterms:modified xsi:type="dcterms:W3CDTF">2017-05-03T15:09:02Z</dcterms:modified>
</cp:coreProperties>
</file>