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E1E"/>
    <a:srgbClr val="B4391B"/>
    <a:srgbClr val="B4C905"/>
    <a:srgbClr val="8CB830"/>
    <a:srgbClr val="FEBB18"/>
    <a:srgbClr val="474746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81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634" y="2488978"/>
            <a:ext cx="6599033" cy="600164"/>
          </a:xfrm>
        </p:spPr>
        <p:txBody>
          <a:bodyPr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634" y="3484324"/>
            <a:ext cx="6599033" cy="22464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7200" y="1016809"/>
            <a:ext cx="8229600" cy="461665"/>
          </a:xfrm>
        </p:spPr>
        <p:txBody>
          <a:bodyPr>
            <a:spAutoFit/>
          </a:bodyPr>
          <a:lstStyle>
            <a:lvl1pPr marL="0" indent="0" algn="l">
              <a:buNone/>
              <a:defRPr sz="2300" b="1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937325"/>
            <a:ext cx="8229600" cy="2160592"/>
          </a:xfrm>
        </p:spPr>
        <p:txBody>
          <a:bodyPr/>
          <a:lstStyle>
            <a:lvl1pPr marL="342900" indent="-342900">
              <a:spcBef>
                <a:spcPts val="1152"/>
              </a:spcBef>
              <a:buClr>
                <a:srgbClr val="474746"/>
              </a:buClr>
              <a:buFont typeface="Arial"/>
              <a:buChar char="•"/>
              <a:defRPr sz="2200">
                <a:solidFill>
                  <a:srgbClr val="474746"/>
                </a:solidFill>
              </a:defRPr>
            </a:lvl1pPr>
            <a:lvl2pPr>
              <a:spcBef>
                <a:spcPts val="1152"/>
              </a:spcBef>
              <a:buClr>
                <a:srgbClr val="474746"/>
              </a:buClr>
              <a:defRPr sz="2000">
                <a:solidFill>
                  <a:srgbClr val="474746"/>
                </a:solidFill>
              </a:defRPr>
            </a:lvl2pPr>
            <a:lvl3pPr>
              <a:spcBef>
                <a:spcPts val="1152"/>
              </a:spcBef>
              <a:buClr>
                <a:srgbClr val="474746"/>
              </a:buClr>
              <a:defRPr sz="1800">
                <a:solidFill>
                  <a:srgbClr val="474746"/>
                </a:solidFill>
              </a:defRPr>
            </a:lvl3pPr>
            <a:lvl4pPr>
              <a:spcBef>
                <a:spcPts val="1152"/>
              </a:spcBef>
              <a:buClr>
                <a:srgbClr val="474746"/>
              </a:buClr>
              <a:defRPr sz="1800">
                <a:solidFill>
                  <a:srgbClr val="474746"/>
                </a:solidFill>
              </a:defRPr>
            </a:lvl4pPr>
            <a:lvl5pPr>
              <a:spcBef>
                <a:spcPts val="1152"/>
              </a:spcBef>
              <a:buClr>
                <a:srgbClr val="474746"/>
              </a:buClr>
              <a:defRPr sz="1800">
                <a:solidFill>
                  <a:srgbClr val="47474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0" y="1016809"/>
            <a:ext cx="8229600" cy="446276"/>
          </a:xfrm>
        </p:spPr>
        <p:txBody>
          <a:bodyPr>
            <a:spAutoFit/>
          </a:bodyPr>
          <a:lstStyle>
            <a:lvl1pPr marL="0" indent="0" algn="l">
              <a:buNone/>
              <a:defRPr sz="2300" b="1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2042375"/>
            <a:ext cx="1513639" cy="96365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136190" y="2042375"/>
            <a:ext cx="1513639" cy="96365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37493" y="3344448"/>
            <a:ext cx="7669014" cy="290069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3815180" y="2042375"/>
            <a:ext cx="1513639" cy="96365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494170" y="2042375"/>
            <a:ext cx="1513639" cy="96365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173161" y="2042375"/>
            <a:ext cx="1513639" cy="96365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57200" y="1016809"/>
            <a:ext cx="8229600" cy="446276"/>
          </a:xfrm>
        </p:spPr>
        <p:txBody>
          <a:bodyPr>
            <a:spAutoFit/>
          </a:bodyPr>
          <a:lstStyle>
            <a:lvl1pPr marL="0" indent="0" algn="l">
              <a:buNone/>
              <a:defRPr sz="2300" b="1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92288"/>
            <a:ext cx="4043967" cy="417154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copy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4686300" y="1792288"/>
            <a:ext cx="4000500" cy="417154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3094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5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457200" y="1016809"/>
            <a:ext cx="8229600" cy="446276"/>
          </a:xfrm>
        </p:spPr>
        <p:txBody>
          <a:bodyPr>
            <a:spAutoFit/>
          </a:bodyPr>
          <a:lstStyle>
            <a:lvl1pPr marL="0" indent="0" algn="l">
              <a:buNone/>
              <a:defRPr sz="2300" b="1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92288"/>
            <a:ext cx="4043967" cy="4099202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copy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94238" y="1792288"/>
            <a:ext cx="4059237" cy="4099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5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6980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825"/>
            <a:ext cx="8229600" cy="18128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i="0" u="none" kern="1200">
          <a:solidFill>
            <a:srgbClr val="4747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rgbClr val="474746"/>
        </a:buClr>
        <a:buFont typeface="Arial"/>
        <a:buChar char="•"/>
        <a:defRPr sz="2200" kern="1200">
          <a:solidFill>
            <a:srgbClr val="47474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474746"/>
        </a:buClr>
        <a:buFont typeface="Arial"/>
        <a:buChar char="–"/>
        <a:defRPr sz="2000" b="0" i="0" u="none" kern="1200">
          <a:solidFill>
            <a:srgbClr val="47474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474746"/>
        </a:buClr>
        <a:buFont typeface="Lucida Grande"/>
        <a:buChar char="·"/>
        <a:defRPr sz="1800" kern="1200">
          <a:solidFill>
            <a:srgbClr val="47474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474746"/>
        </a:buClr>
        <a:buFont typeface="Lucida Grande"/>
        <a:buChar char="›"/>
        <a:defRPr sz="1800" kern="1200">
          <a:solidFill>
            <a:srgbClr val="47474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474746"/>
        </a:buClr>
        <a:buFont typeface="Arial"/>
        <a:buChar char="»"/>
        <a:defRPr sz="1800" kern="1200">
          <a:solidFill>
            <a:srgbClr val="4747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3634" y="2631233"/>
            <a:ext cx="6599033" cy="30995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discuss Fraud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57200" y="1016809"/>
            <a:ext cx="8229600" cy="461665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Violations to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795" y="1512061"/>
            <a:ext cx="8229600" cy="5355312"/>
          </a:xfrm>
        </p:spPr>
        <p:txBody>
          <a:bodyPr/>
          <a:lstStyle/>
          <a:p>
            <a:r>
              <a:rPr lang="en-US" dirty="0"/>
              <a:t>HIPAA Privacy &amp; Security (HIPAA Breach) </a:t>
            </a:r>
          </a:p>
          <a:p>
            <a:r>
              <a:rPr lang="en-US" dirty="0"/>
              <a:t>Insurance Fraud/Abuse </a:t>
            </a:r>
          </a:p>
          <a:p>
            <a:r>
              <a:rPr lang="en-US" dirty="0"/>
              <a:t>Identity Theft (Medical Identity Theft) </a:t>
            </a:r>
          </a:p>
          <a:p>
            <a:r>
              <a:rPr lang="en-US" dirty="0"/>
              <a:t>Medicare/Medicaid Regulations </a:t>
            </a:r>
          </a:p>
          <a:p>
            <a:r>
              <a:rPr lang="en-US" dirty="0"/>
              <a:t>Coding and Billing Irregularities </a:t>
            </a:r>
          </a:p>
          <a:p>
            <a:r>
              <a:rPr lang="en-US" dirty="0"/>
              <a:t>Inappropriate Gifts or Entertainment </a:t>
            </a:r>
          </a:p>
          <a:p>
            <a:r>
              <a:rPr lang="en-US" dirty="0"/>
              <a:t>Kickbacks &amp; Bribes </a:t>
            </a:r>
          </a:p>
          <a:p>
            <a:r>
              <a:rPr lang="en-US" dirty="0"/>
              <a:t>Auditing Matters </a:t>
            </a:r>
          </a:p>
          <a:p>
            <a:r>
              <a:rPr lang="en-US" dirty="0"/>
              <a:t>Provider Credentials </a:t>
            </a:r>
          </a:p>
          <a:p>
            <a:r>
              <a:rPr lang="en-US" dirty="0"/>
              <a:t>Questionable Accounting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37986"/>
            <a:ext cx="3654846" cy="24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1015663"/>
          </a:xfrm>
        </p:spPr>
        <p:txBody>
          <a:bodyPr/>
          <a:lstStyle/>
          <a:p>
            <a:r>
              <a:rPr lang="en-US" dirty="0" smtClean="0"/>
              <a:t>Coding and Billing can be HUGE problems for Compliance.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3981" y="1573769"/>
            <a:ext cx="8229600" cy="4678204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and Billing –It’s Complicated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/>
              <a:t>One of the greatest risk areas for healthcare </a:t>
            </a:r>
            <a:r>
              <a:rPr lang="en-US" sz="2800" dirty="0" smtClean="0"/>
              <a:t>providers compliance problems </a:t>
            </a:r>
            <a:endParaRPr lang="en-US" sz="2800" dirty="0"/>
          </a:p>
          <a:p>
            <a:pPr lvl="1"/>
            <a:r>
              <a:rPr lang="en-US" sz="2800" dirty="0"/>
              <a:t>Must be complete and accurate</a:t>
            </a:r>
          </a:p>
          <a:p>
            <a:pPr lvl="1"/>
            <a:r>
              <a:rPr lang="en-US" sz="2800" dirty="0"/>
              <a:t>Must represent reasonable and necessary services</a:t>
            </a:r>
          </a:p>
          <a:p>
            <a:pPr lvl="1"/>
            <a:r>
              <a:rPr lang="en-US" sz="2800" dirty="0"/>
              <a:t>If in doubt… Always </a:t>
            </a:r>
            <a:r>
              <a:rPr lang="en-US" sz="2800" dirty="0" smtClean="0"/>
              <a:t>Ask !!!! Don’t make it up! 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False Claims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46175"/>
            <a:ext cx="5954617" cy="5034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Submitting a false claim to the government to obtain payment. </a:t>
            </a:r>
          </a:p>
          <a:p>
            <a:r>
              <a:rPr lang="en-US" dirty="0" smtClean="0"/>
              <a:t>Submitting a claim for medically unnecessary services. </a:t>
            </a:r>
          </a:p>
          <a:p>
            <a:r>
              <a:rPr lang="en-US" dirty="0" smtClean="0"/>
              <a:t>Knowingly making false statements or providing false information. </a:t>
            </a:r>
          </a:p>
          <a:p>
            <a:r>
              <a:rPr lang="en-US" dirty="0" smtClean="0"/>
              <a:t>Falsifying records. </a:t>
            </a:r>
          </a:p>
          <a:p>
            <a:r>
              <a:rPr lang="en-US" dirty="0" smtClean="0"/>
              <a:t>Double-billing for items or services. </a:t>
            </a:r>
          </a:p>
          <a:p>
            <a:r>
              <a:rPr lang="en-US" dirty="0" smtClean="0"/>
              <a:t>Upcoding – Using a billing code, other than the intended code, to receive a greater payment. </a:t>
            </a:r>
          </a:p>
          <a:p>
            <a:r>
              <a:rPr lang="en-US" dirty="0" smtClean="0"/>
              <a:t>Submitting bills for items or services never provided. </a:t>
            </a:r>
          </a:p>
          <a:p>
            <a:r>
              <a:rPr lang="en-US" dirty="0" smtClean="0"/>
              <a:t>Filing a claim for payment in which the services were not rendered exactly as claimed. </a:t>
            </a:r>
          </a:p>
          <a:p>
            <a:r>
              <a:rPr lang="en-US" dirty="0" smtClean="0"/>
              <a:t>Filing a claim for a physician’s service, when the service was actually provided by an unlicensed physician or misrepresented that the physician was certified in a particular medical specialty.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89" y="2086821"/>
            <a:ext cx="2772168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entity thef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5075" y="228773"/>
            <a:ext cx="2828925" cy="1619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 Theft &amp; Medical Identity Theft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288973"/>
            <a:ext cx="8229600" cy="538609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Identity Theft </a:t>
            </a:r>
          </a:p>
          <a:p>
            <a:pPr>
              <a:buNone/>
            </a:pPr>
            <a:r>
              <a:rPr lang="en-US" dirty="0"/>
              <a:t>Someone uses an individual’s personal identifying</a:t>
            </a:r>
          </a:p>
          <a:p>
            <a:pPr>
              <a:buNone/>
            </a:pPr>
            <a:r>
              <a:rPr lang="en-US" dirty="0"/>
              <a:t>Information (i.e., Social Security #), without permission, to </a:t>
            </a:r>
            <a:r>
              <a:rPr lang="en-US" dirty="0">
                <a:solidFill>
                  <a:schemeClr val="tx1"/>
                </a:solidFill>
              </a:rPr>
              <a:t>commit </a:t>
            </a:r>
            <a:r>
              <a:rPr lang="en-US" dirty="0" smtClean="0">
                <a:solidFill>
                  <a:schemeClr val="tx1"/>
                </a:solidFill>
              </a:rPr>
              <a:t>fraud </a:t>
            </a:r>
            <a:r>
              <a:rPr lang="en-US" dirty="0"/>
              <a:t>or other crimes. An example is someone obtains a credit card or opens an account in your name.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/>
              <a:t>Medical Identity Theft </a:t>
            </a:r>
          </a:p>
          <a:p>
            <a:pPr>
              <a:buNone/>
            </a:pPr>
            <a:r>
              <a:rPr lang="en-US" dirty="0"/>
              <a:t>Someone uses a person’s name, insurance, or other to 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obtain medical services or goods</a:t>
            </a:r>
            <a:r>
              <a:rPr lang="en-US" dirty="0"/>
              <a:t> without the person’s </a:t>
            </a:r>
          </a:p>
          <a:p>
            <a:pPr>
              <a:buNone/>
            </a:pPr>
            <a:r>
              <a:rPr lang="en-US" dirty="0"/>
              <a:t>Knowledge or consent.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64" y="0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Identity Theft Red Flags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47650" y="1100137"/>
            <a:ext cx="8439150" cy="5410831"/>
          </a:xfrm>
        </p:spPr>
        <p:txBody>
          <a:bodyPr>
            <a:normAutofit fontScale="40000" lnSpcReduction="20000"/>
          </a:bodyPr>
          <a:lstStyle/>
          <a:p>
            <a:r>
              <a:rPr lang="en-US" sz="5100" b="1" dirty="0" smtClean="0"/>
              <a:t>ID appears altered or forged. </a:t>
            </a:r>
          </a:p>
          <a:p>
            <a:r>
              <a:rPr lang="en-US" sz="5100" b="1" dirty="0" smtClean="0"/>
              <a:t>ID photo does not match the person presenting the ID. </a:t>
            </a:r>
          </a:p>
          <a:p>
            <a:r>
              <a:rPr lang="en-US" sz="5100" b="1" dirty="0" smtClean="0"/>
              <a:t>Presentation of a Social Security card or number that matches one that is already part of another patient’s registration record. </a:t>
            </a:r>
          </a:p>
          <a:p>
            <a:r>
              <a:rPr lang="en-US" sz="5100" b="1" dirty="0" smtClean="0"/>
              <a:t>Duplicate demographics, such as another patient has the same name or address on record</a:t>
            </a:r>
          </a:p>
          <a:p>
            <a:r>
              <a:rPr lang="en-US" sz="5100" b="1" dirty="0" smtClean="0"/>
              <a:t>Look for inconsistencies in the medical history, mismatched patient information, or procedures the physician was not aware the patient received in patient files.  </a:t>
            </a:r>
          </a:p>
          <a:p>
            <a:r>
              <a:rPr lang="en-US" sz="5100" b="1" dirty="0" smtClean="0"/>
              <a:t>Family or friends call the patient by a different name. </a:t>
            </a:r>
          </a:p>
          <a:p>
            <a:r>
              <a:rPr lang="en-US" sz="5100" b="1" dirty="0" smtClean="0"/>
              <a:t>Individual presents medical background or information inconsistent with the existing medical record. </a:t>
            </a:r>
          </a:p>
          <a:p>
            <a:r>
              <a:rPr lang="en-US" sz="5100" b="1" dirty="0" smtClean="0"/>
              <a:t>Individual is unaware of basic medical information within an existing medical record.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5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8687" y="1539170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Designed to protect sensitive information known as protected health information (PHI).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Gives patients </a:t>
            </a:r>
            <a:r>
              <a:rPr lang="en-US" sz="2400" dirty="0" smtClean="0">
                <a:solidFill>
                  <a:schemeClr val="tx1"/>
                </a:solidFill>
              </a:rPr>
              <a:t>greater</a:t>
            </a:r>
            <a:r>
              <a:rPr lang="en-US" sz="2800" dirty="0" smtClean="0">
                <a:solidFill>
                  <a:schemeClr val="tx1"/>
                </a:solidFill>
              </a:rPr>
              <a:t> access to and protection of their medical records and more control over how they are used.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 major goal is to assure that individual’s health information is protected while allowing the flow of health information needed to provide high quality health care</a:t>
            </a:r>
          </a:p>
          <a:p>
            <a:pPr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82" y="0"/>
            <a:ext cx="2748518" cy="1539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5096"/>
            <a:ext cx="7617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Old English Text MT" panose="03040902040508030806" pitchFamily="66" charset="0"/>
              </a:rPr>
              <a:t>The Health Insurance Portability and </a:t>
            </a:r>
            <a:endParaRPr lang="en-US" sz="2400" b="1" dirty="0" smtClean="0">
              <a:solidFill>
                <a:prstClr val="black"/>
              </a:solidFill>
              <a:latin typeface="Old English Text MT" panose="03040902040508030806" pitchFamily="66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Old English Text MT" panose="03040902040508030806" pitchFamily="66" charset="0"/>
              </a:rPr>
              <a:t>Accountability </a:t>
            </a:r>
            <a:r>
              <a:rPr lang="en-US" sz="2400" b="1" dirty="0">
                <a:solidFill>
                  <a:prstClr val="black"/>
                </a:solidFill>
                <a:latin typeface="Old English Text MT" panose="03040902040508030806" pitchFamily="66" charset="0"/>
              </a:rPr>
              <a:t>Act of 1996 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8035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3" y="338942"/>
            <a:ext cx="8890611" cy="10156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West Cancer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HIPAA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Rule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47650" y="1122363"/>
            <a:ext cx="5536205" cy="4892847"/>
          </a:xfrm>
        </p:spPr>
        <p:txBody>
          <a:bodyPr>
            <a:normAutofit/>
          </a:bodyPr>
          <a:lstStyle/>
          <a:p>
            <a:r>
              <a:rPr lang="en-US" dirty="0" smtClean="0"/>
              <a:t>Patients are given a copy of the West Clinic Privacy Notice the first day that healthcare is delivered to the patient. </a:t>
            </a:r>
          </a:p>
          <a:p>
            <a:r>
              <a:rPr lang="en-US" dirty="0" smtClean="0"/>
              <a:t>Attempt to get an acknowledgment of receipt. </a:t>
            </a:r>
          </a:p>
          <a:p>
            <a:r>
              <a:rPr lang="en-US" dirty="0" smtClean="0"/>
              <a:t>The notice informs patients how West Clinic will use or disclose their PHI. </a:t>
            </a:r>
          </a:p>
          <a:p>
            <a:r>
              <a:rPr lang="en-US" dirty="0" smtClean="0"/>
              <a:t>Privacy Notice posters are located in the reception room and on the website.  </a:t>
            </a:r>
          </a:p>
          <a:p>
            <a:r>
              <a:rPr lang="en-US" dirty="0" smtClean="0"/>
              <a:t>We </a:t>
            </a:r>
            <a:r>
              <a:rPr lang="en-US" b="1" u="sng" dirty="0" smtClean="0"/>
              <a:t>must</a:t>
            </a:r>
            <a:r>
              <a:rPr lang="en-US" dirty="0" smtClean="0"/>
              <a:t> make reasonable efforts to identify patient representatives and disclose information accordingly.  </a:t>
            </a:r>
          </a:p>
          <a:p>
            <a:endParaRPr lang="en-US" dirty="0"/>
          </a:p>
        </p:txBody>
      </p:sp>
      <p:pic>
        <p:nvPicPr>
          <p:cNvPr id="6" name="Picture 5" descr="doctor-and-patient-for-links-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94435"/>
            <a:ext cx="2887483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1015663"/>
          </a:xfrm>
        </p:spPr>
        <p:txBody>
          <a:bodyPr/>
          <a:lstStyle/>
          <a:p>
            <a:r>
              <a:rPr lang="en-US" dirty="0" smtClean="0"/>
              <a:t>Ask yourself… </a:t>
            </a:r>
            <a:r>
              <a:rPr lang="en-US" dirty="0"/>
              <a:t>What information would you want to keep private?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1914" y="1122075"/>
            <a:ext cx="3844886" cy="5786199"/>
          </a:xfrm>
        </p:spPr>
        <p:txBody>
          <a:bodyPr/>
          <a:lstStyle/>
          <a:p>
            <a:r>
              <a:rPr lang="en-US" sz="1100" b="1" dirty="0"/>
              <a:t>Patient’s Name , Address , Telephone/Fax Number </a:t>
            </a:r>
          </a:p>
          <a:p>
            <a:r>
              <a:rPr lang="en-US" sz="1100" b="1" dirty="0"/>
              <a:t>Social Security Number </a:t>
            </a:r>
          </a:p>
          <a:p>
            <a:r>
              <a:rPr lang="en-US" sz="1100" b="1" dirty="0"/>
              <a:t>Medical Record Number </a:t>
            </a:r>
          </a:p>
          <a:p>
            <a:r>
              <a:rPr lang="en-US" sz="1100" b="1" dirty="0"/>
              <a:t>Diagnosis </a:t>
            </a:r>
          </a:p>
          <a:p>
            <a:r>
              <a:rPr lang="en-US" sz="1100" b="1" dirty="0"/>
              <a:t>Medical Information </a:t>
            </a:r>
          </a:p>
          <a:p>
            <a:r>
              <a:rPr lang="en-US" sz="1100" b="1" dirty="0"/>
              <a:t>Date of Birth </a:t>
            </a:r>
          </a:p>
          <a:p>
            <a:r>
              <a:rPr lang="en-US" sz="1100" b="1" dirty="0"/>
              <a:t>Admission and Discharge Dates </a:t>
            </a:r>
          </a:p>
          <a:p>
            <a:r>
              <a:rPr lang="en-US" sz="1100" b="1" dirty="0"/>
              <a:t>Insurance or Payment Information </a:t>
            </a:r>
          </a:p>
          <a:p>
            <a:r>
              <a:rPr lang="en-US" sz="1100" b="1" dirty="0"/>
              <a:t>Account Numbers </a:t>
            </a:r>
          </a:p>
          <a:p>
            <a:r>
              <a:rPr lang="en-US" sz="1100" b="1" dirty="0"/>
              <a:t>Certificate/License Numbers </a:t>
            </a:r>
          </a:p>
          <a:p>
            <a:r>
              <a:rPr lang="en-US" sz="1100" b="1" dirty="0"/>
              <a:t>Electronic Mail Addresses </a:t>
            </a:r>
          </a:p>
          <a:p>
            <a:r>
              <a:rPr lang="en-US" sz="1100" b="1" dirty="0"/>
              <a:t>Web Universal Resource Locators (URL’s) </a:t>
            </a:r>
          </a:p>
          <a:p>
            <a:r>
              <a:rPr lang="en-US" sz="1100" b="1" dirty="0"/>
              <a:t>Internet Protocol (IP) Address Numbers </a:t>
            </a:r>
          </a:p>
          <a:p>
            <a:r>
              <a:rPr lang="en-US" sz="1100" b="1" dirty="0"/>
              <a:t>Biometric Identifiers – including Finger and Voice Prints </a:t>
            </a:r>
          </a:p>
          <a:p>
            <a:r>
              <a:rPr lang="en-US" sz="1100" b="1" dirty="0"/>
              <a:t>Full Face Photographic Images and Any Comparable Images </a:t>
            </a:r>
          </a:p>
          <a:p>
            <a:endParaRPr lang="en-US" dirty="0"/>
          </a:p>
        </p:txBody>
      </p:sp>
      <p:pic>
        <p:nvPicPr>
          <p:cNvPr id="5" name="Picture 4" descr="identity th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812" y="2125338"/>
            <a:ext cx="356583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 West Cancer Center there are several forms of Sensitive Information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83" y="2047070"/>
            <a:ext cx="1954429" cy="14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763" y="2162131"/>
            <a:ext cx="1935698" cy="130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2069245"/>
            <a:ext cx="2057401" cy="13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85028" y="3628159"/>
            <a:ext cx="86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Perpetua"/>
              </a:rPr>
              <a:t>Printed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9212" y="3625334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Perpetua"/>
              </a:rPr>
              <a:t>Verbal </a:t>
            </a:r>
            <a:endParaRPr lang="en-US" sz="180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3908" y="3625334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Perpetua"/>
              </a:rPr>
              <a:t>Electronic </a:t>
            </a:r>
            <a:endParaRPr lang="en-US" sz="180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733581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>
                <a:solidFill>
                  <a:prstClr val="black"/>
                </a:solidFill>
                <a:latin typeface="Perpetua"/>
              </a:rPr>
              <a:t>It is the responsibility of every </a:t>
            </a:r>
            <a:r>
              <a:rPr lang="en-US" sz="3200" dirty="0" smtClean="0">
                <a:solidFill>
                  <a:prstClr val="black"/>
                </a:solidFill>
                <a:latin typeface="Perpetua"/>
              </a:rPr>
              <a:t>Employee to </a:t>
            </a:r>
            <a:r>
              <a:rPr lang="en-US" sz="3200" dirty="0">
                <a:solidFill>
                  <a:prstClr val="black"/>
                </a:solidFill>
                <a:latin typeface="Perpetua"/>
              </a:rPr>
              <a:t>protect the privacy and security of sensitive information in </a:t>
            </a:r>
            <a:r>
              <a:rPr lang="en-US" sz="3200" b="1" dirty="0" smtClean="0">
                <a:solidFill>
                  <a:prstClr val="black"/>
                </a:solidFill>
                <a:latin typeface="Perpetua"/>
              </a:rPr>
              <a:t>ALL</a:t>
            </a:r>
            <a:r>
              <a:rPr lang="en-US" sz="32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Perpetua"/>
              </a:rPr>
              <a:t>forms.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3810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8192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Breach?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57200" y="1016809"/>
            <a:ext cx="8229600" cy="162506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i="1" dirty="0">
                <a:solidFill>
                  <a:srgbClr val="C00000"/>
                </a:solidFill>
              </a:rPr>
              <a:t>HIPAA Breach </a:t>
            </a:r>
            <a:r>
              <a:rPr lang="en-US" sz="2400" dirty="0"/>
              <a:t>is when PHI is accessed, disclosed, shared or used in a way that violates the HIPAA Regulations.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67779"/>
            <a:ext cx="7480453" cy="3558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900" dirty="0" smtClean="0"/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How can a HIPAA Breach occur? </a:t>
            </a:r>
          </a:p>
          <a:p>
            <a:pPr>
              <a:buFont typeface="Arial"/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Lost/stolen  paper documents, laptops, IPads, cell phones, media devices, CDs, flash drives, memory drives. </a:t>
            </a:r>
          </a:p>
          <a:p>
            <a:pPr>
              <a:buFont typeface="Arial"/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Hacking – unauthorized electronic access using “malware” such as viruses, worms, spyware</a:t>
            </a:r>
          </a:p>
          <a:p>
            <a:pPr>
              <a:buFont typeface="Arial"/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Email or faxes sent to the wrong address, person, or number. </a:t>
            </a:r>
          </a:p>
          <a:p>
            <a:pPr>
              <a:buFont typeface="Arial"/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Message left on the wrong voicemail. </a:t>
            </a:r>
          </a:p>
          <a:p>
            <a:pPr>
              <a:buFont typeface="Arial"/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r>
              <a:rPr lang="en-US" sz="2900" dirty="0" smtClean="0">
                <a:solidFill>
                  <a:schemeClr val="tx1"/>
                </a:solidFill>
              </a:rPr>
              <a:t>Information is placed on internet or websites, such as Facebook</a:t>
            </a:r>
            <a:r>
              <a:rPr lang="en-US" sz="2900" dirty="0" smtClean="0"/>
              <a:t>. </a:t>
            </a:r>
          </a:p>
          <a:p>
            <a:pPr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What is Compliance Training ?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Compliance training</a:t>
            </a:r>
            <a:r>
              <a:rPr lang="en-US" dirty="0" smtClean="0"/>
              <a:t> refers to the process of educating employees on the </a:t>
            </a:r>
          </a:p>
          <a:p>
            <a:pPr lvl="1"/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Regulations </a:t>
            </a:r>
          </a:p>
          <a:p>
            <a:pPr lvl="1"/>
            <a:r>
              <a:rPr lang="en-US" dirty="0" smtClean="0"/>
              <a:t>Company Policies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0278"/>
            <a:ext cx="4006720" cy="26711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0" y="4312186"/>
            <a:ext cx="340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Way We Do Business as West Cancer Center</a:t>
            </a:r>
            <a:endParaRPr lang="en-US" sz="24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is you suspect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HIPAA Breach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57200" y="1016809"/>
            <a:ext cx="8229600" cy="40011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Report all possible breaches immediately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9065" y="1628853"/>
            <a:ext cx="8229600" cy="2800767"/>
          </a:xfrm>
        </p:spPr>
        <p:txBody>
          <a:bodyPr/>
          <a:lstStyle/>
          <a:p>
            <a:pPr lvl="1"/>
            <a:r>
              <a:rPr lang="en-US" sz="2400" b="1" dirty="0"/>
              <a:t>Your Manager</a:t>
            </a:r>
          </a:p>
          <a:p>
            <a:pPr lvl="1"/>
            <a:r>
              <a:rPr lang="en-US" b="1" dirty="0" err="1"/>
              <a:t>WCC</a:t>
            </a:r>
            <a:r>
              <a:rPr lang="en-US" b="1" dirty="0"/>
              <a:t> Security Team</a:t>
            </a:r>
          </a:p>
          <a:p>
            <a:pPr lvl="2"/>
            <a:r>
              <a:rPr lang="en-US" sz="2000" b="1" dirty="0"/>
              <a:t>Security </a:t>
            </a:r>
            <a:r>
              <a:rPr lang="en-US" b="1" dirty="0"/>
              <a:t>HIPAA </a:t>
            </a:r>
            <a:r>
              <a:rPr lang="en-US" sz="2000" b="1" dirty="0"/>
              <a:t>Officer – Ron Davis (CFO)</a:t>
            </a:r>
          </a:p>
          <a:p>
            <a:pPr lvl="2"/>
            <a:r>
              <a:rPr lang="en-US" sz="2000" b="1" dirty="0" smtClean="0"/>
              <a:t>Compliance </a:t>
            </a:r>
            <a:r>
              <a:rPr lang="en-US" sz="2000" b="1" dirty="0"/>
              <a:t>Officer – Erich Mounce (CEO)</a:t>
            </a:r>
          </a:p>
          <a:p>
            <a:pPr lvl="2"/>
            <a:r>
              <a:rPr lang="en-US" sz="2000" b="1" dirty="0" smtClean="0"/>
              <a:t>Call the Compliance </a:t>
            </a:r>
            <a:r>
              <a:rPr lang="en-US" sz="2000" b="1" dirty="0"/>
              <a:t>Hotline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4217"/>
            <a:ext cx="7873358" cy="3707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008"/>
            <a:ext cx="8229600" cy="1015663"/>
          </a:xfrm>
        </p:spPr>
        <p:txBody>
          <a:bodyPr/>
          <a:lstStyle/>
          <a:p>
            <a:pPr algn="ctr"/>
            <a:r>
              <a:rPr lang="en-US" dirty="0" smtClean="0"/>
              <a:t>Prevention is the Key to ensuring that HIPAA  Breaches don’t happen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0" y="151655"/>
            <a:ext cx="8763918" cy="1015663"/>
          </a:xfrm>
        </p:spPr>
        <p:txBody>
          <a:bodyPr/>
          <a:lstStyle/>
          <a:p>
            <a:r>
              <a:rPr lang="en-US" dirty="0" smtClean="0"/>
              <a:t>Breaches can occur with the </a:t>
            </a:r>
            <a:r>
              <a:rPr lang="en-US" dirty="0" smtClean="0">
                <a:solidFill>
                  <a:srgbClr val="C00000"/>
                </a:solidFill>
              </a:rPr>
              <a:t>Electronic Medical Record (</a:t>
            </a:r>
            <a:r>
              <a:rPr lang="en-US" dirty="0" err="1" smtClean="0">
                <a:solidFill>
                  <a:srgbClr val="C00000"/>
                </a:solidFill>
              </a:rPr>
              <a:t>EMR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2371" y="1167318"/>
            <a:ext cx="8444429" cy="38472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to avoid problems</a:t>
            </a:r>
          </a:p>
          <a:p>
            <a:pPr lvl="1" indent="-342900"/>
            <a:r>
              <a:rPr lang="en-US" b="1" dirty="0" smtClean="0"/>
              <a:t>Ask </a:t>
            </a:r>
            <a:r>
              <a:rPr lang="en-US" b="1" dirty="0"/>
              <a:t>your supervisor </a:t>
            </a:r>
            <a:r>
              <a:rPr lang="en-US" dirty="0"/>
              <a:t>if you are unsure if your access of a patient’s medical record is part of your job responsibility. </a:t>
            </a:r>
          </a:p>
          <a:p>
            <a:pPr marL="685800" lvl="1"/>
            <a:r>
              <a:rPr lang="en-US" b="1" dirty="0" smtClean="0"/>
              <a:t>Always </a:t>
            </a:r>
            <a:r>
              <a:rPr lang="en-US" b="1" dirty="0"/>
              <a:t>log off </a:t>
            </a:r>
            <a:r>
              <a:rPr lang="en-US" dirty="0"/>
              <a:t>a computer when you have completed your work and left the workstation to prevent others from accessing medical records under your log in and password. </a:t>
            </a:r>
          </a:p>
          <a:p>
            <a:pPr marL="685800" lvl="1"/>
            <a:r>
              <a:rPr lang="en-US" b="1" dirty="0" smtClean="0"/>
              <a:t>Keep </a:t>
            </a:r>
            <a:r>
              <a:rPr lang="en-US" b="1" dirty="0"/>
              <a:t>your password confidential</a:t>
            </a:r>
            <a:r>
              <a:rPr lang="en-US" dirty="0"/>
              <a:t>. This may prevent others from using your password to access medical records inappropriately</a:t>
            </a:r>
          </a:p>
          <a:p>
            <a:pPr marL="685800" lvl="1"/>
            <a:r>
              <a:rPr lang="en-US" b="1" dirty="0" smtClean="0"/>
              <a:t>Never </a:t>
            </a:r>
            <a:r>
              <a:rPr lang="en-US" b="1" dirty="0"/>
              <a:t>snoop </a:t>
            </a:r>
            <a:r>
              <a:rPr lang="en-US" dirty="0"/>
              <a:t>in a medical record out of </a:t>
            </a:r>
            <a:r>
              <a:rPr lang="en-US" dirty="0" smtClean="0"/>
              <a:t>curiosity. You should only be looking at the </a:t>
            </a:r>
            <a:r>
              <a:rPr lang="en-US" dirty="0" err="1" smtClean="0"/>
              <a:t>EMR</a:t>
            </a:r>
            <a:r>
              <a:rPr lang="en-US" dirty="0" smtClean="0"/>
              <a:t> to meet your job requirements.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660" y="151655"/>
            <a:ext cx="8763918" cy="553998"/>
          </a:xfrm>
        </p:spPr>
        <p:txBody>
          <a:bodyPr/>
          <a:lstStyle/>
          <a:p>
            <a:r>
              <a:rPr lang="en-US" dirty="0" smtClean="0"/>
              <a:t>Breaches can occur with the </a:t>
            </a:r>
            <a:r>
              <a:rPr lang="en-US" dirty="0" smtClean="0">
                <a:solidFill>
                  <a:srgbClr val="C00000"/>
                </a:solidFill>
              </a:rPr>
              <a:t>Faxing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590" y="1074985"/>
            <a:ext cx="64008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All faxes should have the West Clinic fax cover sheet with the approved confidentiality statement.</a:t>
            </a:r>
          </a:p>
          <a:p>
            <a:pPr>
              <a:buFont typeface="Arial"/>
              <a:buNone/>
            </a:pPr>
            <a:endParaRPr lang="en-US" sz="2000" dirty="0" smtClean="0"/>
          </a:p>
          <a:p>
            <a:r>
              <a:rPr lang="en-US" sz="2000" dirty="0" smtClean="0"/>
              <a:t>When faxing manually, </a:t>
            </a:r>
          </a:p>
          <a:p>
            <a:pPr lvl="1"/>
            <a:r>
              <a:rPr lang="en-US" sz="1600" dirty="0" smtClean="0"/>
              <a:t>confirm the accuracy of the fax number before sending and verify that the fax was successfully received at the number intended.</a:t>
            </a:r>
          </a:p>
          <a:p>
            <a:pPr lvl="1"/>
            <a:r>
              <a:rPr lang="en-US" sz="1600" dirty="0" smtClean="0"/>
              <a:t>Do not rely on fax numbers listed in directories or provided by persons other than the recipient. </a:t>
            </a:r>
          </a:p>
          <a:p>
            <a:r>
              <a:rPr lang="en-US" sz="2000" dirty="0" smtClean="0"/>
              <a:t>Fax machines used to send or receive PHI or other confidential information must be in secure locations. </a:t>
            </a:r>
          </a:p>
          <a:p>
            <a:r>
              <a:rPr lang="en-US" sz="2000" dirty="0" smtClean="0"/>
              <a:t>If notified that a fax has been received in error, either arrange for the  fax to be returned to West Clinic or ask the caller to destroy the fax. </a:t>
            </a:r>
          </a:p>
          <a:p>
            <a:r>
              <a:rPr lang="en-US" sz="2000" dirty="0" smtClean="0"/>
              <a:t>Document the name of the caller, fax number, date/time, patient name and type of information on the fax.  Complete an incident report.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90" y="705653"/>
            <a:ext cx="40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Avoid</a:t>
            </a:r>
            <a:endParaRPr lang="en-US" dirty="0"/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304800"/>
            <a:ext cx="2143125" cy="21431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660" y="151655"/>
            <a:ext cx="8763918" cy="1015663"/>
          </a:xfrm>
        </p:spPr>
        <p:txBody>
          <a:bodyPr/>
          <a:lstStyle/>
          <a:p>
            <a:r>
              <a:rPr lang="en-US" dirty="0" smtClean="0"/>
              <a:t>Breaches can occur with the </a:t>
            </a:r>
            <a:r>
              <a:rPr lang="en-US" dirty="0" smtClean="0">
                <a:solidFill>
                  <a:srgbClr val="C00000"/>
                </a:solidFill>
              </a:rPr>
              <a:t>Electronic Storage Devices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4660" y="1433111"/>
            <a:ext cx="69342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Electronic information should be disposed of through </a:t>
            </a:r>
            <a:r>
              <a:rPr lang="en-US" sz="3200" dirty="0" err="1" smtClean="0"/>
              <a:t>Pathforward</a:t>
            </a:r>
            <a:r>
              <a:rPr lang="en-US" sz="3200" dirty="0" smtClean="0"/>
              <a:t> IT</a:t>
            </a:r>
          </a:p>
          <a:p>
            <a:r>
              <a:rPr lang="en-US" sz="3200" dirty="0" smtClean="0"/>
              <a:t>Always seek approval of your supervisor BEFORE using any portable electronic storage devise.</a:t>
            </a:r>
          </a:p>
          <a:p>
            <a:r>
              <a:rPr lang="en-US" sz="3200" dirty="0" smtClean="0"/>
              <a:t>Always encrypt and password protect files to be transmitted, laptops, cell phones, thumb drives or other devices that contain PHI.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660" y="151655"/>
            <a:ext cx="8763918" cy="553998"/>
          </a:xfrm>
        </p:spPr>
        <p:txBody>
          <a:bodyPr/>
          <a:lstStyle/>
          <a:p>
            <a:r>
              <a:rPr lang="en-US" dirty="0" smtClean="0"/>
              <a:t>Breaches can occur with the </a:t>
            </a:r>
            <a:r>
              <a:rPr lang="en-US" dirty="0" smtClean="0">
                <a:solidFill>
                  <a:srgbClr val="C00000"/>
                </a:solidFill>
              </a:rPr>
              <a:t>Internet Security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991518"/>
            <a:ext cx="6019800" cy="50282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Always Report any of the following to the IT Department </a:t>
            </a:r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sz="2600" b="1" i="1" dirty="0" smtClean="0"/>
              <a:t>Malicious software </a:t>
            </a:r>
            <a:r>
              <a:rPr lang="en-US" sz="2600" dirty="0" smtClean="0"/>
              <a:t>is any program that harms information systems. Examples are: </a:t>
            </a:r>
          </a:p>
          <a:p>
            <a:pPr>
              <a:buFont typeface="Arial"/>
              <a:buNone/>
            </a:pPr>
            <a:r>
              <a:rPr lang="en-US" sz="2600" dirty="0" smtClean="0"/>
              <a:t>	- Viruses </a:t>
            </a:r>
          </a:p>
          <a:p>
            <a:pPr>
              <a:buFont typeface="Arial"/>
              <a:buNone/>
            </a:pPr>
            <a:r>
              <a:rPr lang="en-US" sz="2600" dirty="0" smtClean="0"/>
              <a:t>	- Worms </a:t>
            </a:r>
          </a:p>
          <a:p>
            <a:pPr>
              <a:buFont typeface="Arial"/>
              <a:buNone/>
            </a:pPr>
            <a:r>
              <a:rPr lang="en-US" sz="2600" dirty="0" smtClean="0"/>
              <a:t>	- Spyware </a:t>
            </a:r>
          </a:p>
          <a:p>
            <a:pPr>
              <a:buFont typeface="Arial"/>
              <a:buNone/>
            </a:pPr>
            <a:r>
              <a:rPr lang="en-US" sz="2600" dirty="0" smtClean="0"/>
              <a:t>	These are known as </a:t>
            </a:r>
            <a:r>
              <a:rPr lang="en-US" sz="2600" b="1" i="1" dirty="0" smtClean="0"/>
              <a:t>“malware”. </a:t>
            </a:r>
          </a:p>
          <a:p>
            <a:pPr>
              <a:buFont typeface="Arial"/>
              <a:buNone/>
            </a:pPr>
            <a:endParaRPr lang="en-US" sz="2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b="1" i="1" dirty="0" smtClean="0"/>
              <a:t>Spam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i="1" dirty="0" smtClean="0"/>
              <a:t>may contain malware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600" dirty="0" smtClean="0"/>
              <a:t>  Spam is an unsolicited or “junk” electronic mail message. 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Phishing</a:t>
            </a:r>
            <a:r>
              <a:rPr lang="en-US" sz="2600" dirty="0" smtClean="0"/>
              <a:t> is a particularly dangerous form of spam that seeks to trick users into revealing sensitive information</a:t>
            </a:r>
          </a:p>
          <a:p>
            <a:pPr>
              <a:buFont typeface="Arial"/>
              <a:buNone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7" name="Picture 6" descr="computer vi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752600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Security Tips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5458858" cy="5410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sz="4800" dirty="0" smtClean="0"/>
          </a:p>
          <a:p>
            <a:r>
              <a:rPr lang="en-US" sz="4800" dirty="0" smtClean="0"/>
              <a:t>Use West Clinic computers for West Clinic business only!</a:t>
            </a:r>
          </a:p>
          <a:p>
            <a:pPr>
              <a:buFont typeface="Arial"/>
              <a:buNone/>
            </a:pPr>
            <a:endParaRPr lang="en-US" sz="4800" dirty="0" smtClean="0"/>
          </a:p>
          <a:p>
            <a:r>
              <a:rPr lang="en-US" sz="4800" dirty="0" smtClean="0"/>
              <a:t>Do not “shop”; Do not “surf”</a:t>
            </a:r>
          </a:p>
          <a:p>
            <a:pPr>
              <a:buFont typeface="Arial"/>
              <a:buNone/>
            </a:pPr>
            <a:endParaRPr lang="en-US" sz="4800" dirty="0" smtClean="0"/>
          </a:p>
          <a:p>
            <a:r>
              <a:rPr lang="en-US" sz="4800" dirty="0" smtClean="0"/>
              <a:t>Don’t jeopardize the privacy, safety, and integrity of our data.  </a:t>
            </a:r>
          </a:p>
          <a:p>
            <a:endParaRPr lang="en-US" sz="4800" dirty="0" smtClean="0"/>
          </a:p>
          <a:p>
            <a:r>
              <a:rPr lang="en-US" sz="4800" dirty="0" smtClean="0"/>
              <a:t>Don’t put our patients and staff at risk.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3800" dirty="0" smtClean="0"/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6" name="Picture 5" descr="keyboard 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1225" y="0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1015663"/>
          </a:xfrm>
        </p:spPr>
        <p:txBody>
          <a:bodyPr/>
          <a:lstStyle/>
          <a:p>
            <a:r>
              <a:rPr lang="en-US" dirty="0"/>
              <a:t>Breaches can occur with the </a:t>
            </a:r>
            <a:r>
              <a:rPr lang="en-US" dirty="0" smtClean="0">
                <a:solidFill>
                  <a:srgbClr val="C00000"/>
                </a:solidFill>
              </a:rPr>
              <a:t>Business Associates and Students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8382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Business Associates (BA) are individuals or companies hired to do work or to provide services for West Clinic. </a:t>
            </a:r>
          </a:p>
          <a:p>
            <a:r>
              <a:rPr lang="en-US" dirty="0" smtClean="0"/>
              <a:t>When Business Associates have access to PHI or sensitive or regulated data, a </a:t>
            </a:r>
            <a:r>
              <a:rPr lang="en-US" b="1" dirty="0" smtClean="0"/>
              <a:t>written Business Associates Agreement </a:t>
            </a:r>
            <a:r>
              <a:rPr lang="en-US" dirty="0" smtClean="0"/>
              <a:t>is required of them to protect the information, and to manage and report breaches of PHI. </a:t>
            </a:r>
          </a:p>
          <a:p>
            <a:r>
              <a:rPr lang="en-US" dirty="0" smtClean="0"/>
              <a:t>West Cancer Center is committed to education future generations of health care providers </a:t>
            </a:r>
          </a:p>
          <a:p>
            <a:r>
              <a:rPr lang="en-US" dirty="0" smtClean="0"/>
              <a:t>When students are in the clinical area, an affiliation agreement and confidentiality statement must be signed and on file.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42298"/>
            <a:ext cx="7717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Breaches can occur with the </a:t>
            </a:r>
            <a:r>
              <a:rPr lang="en-US" sz="3600" dirty="0" smtClean="0">
                <a:solidFill>
                  <a:srgbClr val="C00000"/>
                </a:solidFill>
              </a:rPr>
              <a:t>Social Media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42628"/>
            <a:ext cx="7717316" cy="5003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When using Facebook, MySpace, Linked-in, Twitter, blogs and other online activity:</a:t>
            </a:r>
          </a:p>
          <a:p>
            <a:pPr lvl="1"/>
            <a:r>
              <a:rPr lang="en-US" b="1" dirty="0" smtClean="0"/>
              <a:t>Always protect the privacy of our patients and their family members. </a:t>
            </a:r>
          </a:p>
          <a:p>
            <a:pPr lvl="1"/>
            <a:r>
              <a:rPr lang="en-US" b="1" dirty="0" smtClean="0"/>
              <a:t>Never discuss patient or patient care events on these sites, even if a name is not mentioned. </a:t>
            </a:r>
          </a:p>
          <a:p>
            <a:pPr lvl="1"/>
            <a:r>
              <a:rPr lang="en-US" b="1" dirty="0" smtClean="0"/>
              <a:t>Never post inappropriate comments about our patients, families or coworkers– this violates the trust instilled in us as West Clinic Employees. </a:t>
            </a:r>
          </a:p>
          <a:p>
            <a:pPr lvl="1"/>
            <a:r>
              <a:rPr lang="en-US" b="1" dirty="0" smtClean="0"/>
              <a:t>Do not post photographs of patients or other employees. </a:t>
            </a:r>
          </a:p>
        </p:txBody>
      </p:sp>
    </p:spTree>
    <p:extLst>
      <p:ext uri="{BB962C8B-B14F-4D97-AF65-F5344CB8AC3E}">
        <p14:creationId xmlns:p14="http://schemas.microsoft.com/office/powerpoint/2010/main" val="13540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</a:t>
            </a:r>
            <a:r>
              <a:rPr lang="en-US" dirty="0" smtClean="0"/>
              <a:t>Phone, Photographs, </a:t>
            </a:r>
            <a:r>
              <a:rPr lang="en-US" dirty="0"/>
              <a:t>and Video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West Clinic,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taking photographs of patients with personal cell phones is prohibited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All photographs taken of patients become part of the medical record and the property of West Clinic. </a:t>
            </a:r>
          </a:p>
          <a:p>
            <a:r>
              <a:rPr lang="en-US" dirty="0" smtClean="0"/>
              <a:t>Never text message any patient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63329"/>
            <a:ext cx="3621665" cy="26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Cancer Center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is committed to conducting business activities in compliance with federal, state and local laws and regulations, company policies, and our Code of Ethics. </a:t>
            </a:r>
          </a:p>
          <a:p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DE0713-4BDD-44BF-9E29-90C6EAA3326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3157728"/>
            <a:ext cx="4621068" cy="31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003"/>
            <a:ext cx="8229600" cy="1015663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Doing What is Right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795" y="1066523"/>
            <a:ext cx="8664766" cy="54784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Working </a:t>
            </a:r>
            <a:r>
              <a:rPr lang="en-US" dirty="0"/>
              <a:t>for an organization of high integrity makes us </a:t>
            </a:r>
            <a:r>
              <a:rPr lang="en-US" dirty="0" smtClean="0"/>
              <a:t>proud. Sometimes </a:t>
            </a:r>
            <a:r>
              <a:rPr lang="en-US" dirty="0"/>
              <a:t>making the right decision for compliance can be </a:t>
            </a:r>
            <a:r>
              <a:rPr lang="en-US" dirty="0" smtClean="0"/>
              <a:t>difficult </a:t>
            </a:r>
            <a:r>
              <a:rPr lang="en-US" dirty="0"/>
              <a:t>or confusing. If you are unsure, ask yourself a few </a:t>
            </a:r>
            <a:r>
              <a:rPr lang="en-US" dirty="0" smtClean="0"/>
              <a:t>simple </a:t>
            </a:r>
            <a:r>
              <a:rPr lang="en-US" dirty="0"/>
              <a:t>questions: </a:t>
            </a:r>
          </a:p>
          <a:p>
            <a:pPr marL="400050" lvl="1" indent="0">
              <a:buNone/>
            </a:pPr>
            <a:r>
              <a:rPr lang="en-US" dirty="0"/>
              <a:t>Is this the right thing to do? </a:t>
            </a:r>
          </a:p>
          <a:p>
            <a:pPr marL="400050" lvl="1" indent="0">
              <a:buNone/>
            </a:pPr>
            <a:r>
              <a:rPr lang="en-US" dirty="0"/>
              <a:t>Are my actions legal? </a:t>
            </a:r>
          </a:p>
          <a:p>
            <a:pPr marL="400050" lvl="1" indent="0">
              <a:buNone/>
            </a:pPr>
            <a:r>
              <a:rPr lang="en-US" dirty="0"/>
              <a:t>Does it comply with our Standards, </a:t>
            </a:r>
            <a:r>
              <a:rPr lang="en-US" dirty="0" smtClean="0"/>
              <a:t>Policies</a:t>
            </a:r>
            <a:r>
              <a:rPr lang="en-US" dirty="0"/>
              <a:t>, and </a:t>
            </a:r>
            <a:r>
              <a:rPr lang="en-US" dirty="0" smtClean="0"/>
              <a:t>Laws</a:t>
            </a:r>
            <a:r>
              <a:rPr lang="en-US" dirty="0"/>
              <a:t>? </a:t>
            </a:r>
          </a:p>
          <a:p>
            <a:pPr marL="400050" lvl="1" indent="0">
              <a:buNone/>
            </a:pPr>
            <a:r>
              <a:rPr lang="en-US" dirty="0"/>
              <a:t>Is this in the best interest of </a:t>
            </a:r>
            <a:r>
              <a:rPr lang="en-US" dirty="0" smtClean="0"/>
              <a:t>West Cancer Center and </a:t>
            </a:r>
            <a:r>
              <a:rPr lang="en-US" dirty="0"/>
              <a:t>the patients we serve? </a:t>
            </a:r>
          </a:p>
          <a:p>
            <a:pPr marL="400050" lvl="1" indent="0">
              <a:buNone/>
            </a:pPr>
            <a:r>
              <a:rPr lang="en-US" dirty="0"/>
              <a:t>Am I being fair, honest, and truthful? </a:t>
            </a:r>
          </a:p>
          <a:p>
            <a:pPr marL="400050" lvl="1" indent="0">
              <a:buNone/>
            </a:pPr>
            <a:r>
              <a:rPr lang="en-US" dirty="0"/>
              <a:t>Could my action harm </a:t>
            </a:r>
            <a:r>
              <a:rPr lang="en-US" dirty="0" smtClean="0"/>
              <a:t>Patients</a:t>
            </a:r>
            <a:r>
              <a:rPr lang="en-US" dirty="0"/>
              <a:t>, Associates, </a:t>
            </a:r>
            <a:r>
              <a:rPr lang="en-US" dirty="0" smtClean="0"/>
              <a:t>Physicians</a:t>
            </a:r>
            <a:r>
              <a:rPr lang="en-US" dirty="0"/>
              <a:t>, or others? </a:t>
            </a:r>
          </a:p>
          <a:p>
            <a:pPr marL="400050" lvl="1" indent="0">
              <a:buNone/>
            </a:pPr>
            <a:r>
              <a:rPr lang="en-US" dirty="0"/>
              <a:t>Would I be proud to see it on the news? </a:t>
            </a:r>
          </a:p>
          <a:p>
            <a:r>
              <a:rPr lang="en-US" dirty="0" smtClean="0"/>
              <a:t>If </a:t>
            </a:r>
            <a:r>
              <a:rPr lang="en-US" dirty="0"/>
              <a:t>you are </a:t>
            </a:r>
            <a:r>
              <a:rPr lang="en-US" dirty="0" smtClean="0"/>
              <a:t>ever in </a:t>
            </a:r>
            <a:r>
              <a:rPr lang="en-US" dirty="0"/>
              <a:t>doubt or have questions, contact your </a:t>
            </a:r>
            <a:r>
              <a:rPr lang="en-US" dirty="0" smtClean="0"/>
              <a:t>supervisor or Human </a:t>
            </a:r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31497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Code of Ethics states that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57200" y="1016809"/>
            <a:ext cx="8229600" cy="646331"/>
          </a:xfrm>
        </p:spPr>
        <p:txBody>
          <a:bodyPr/>
          <a:lstStyle/>
          <a:p>
            <a:pPr algn="ctr"/>
            <a:r>
              <a:rPr lang="en-US" sz="3600" dirty="0" smtClean="0"/>
              <a:t>At West Cancer Center,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937325"/>
            <a:ext cx="8229600" cy="34163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activities are in compliance with applicable laws and regulations.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provide quality care in an ethical professional manner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maintain the confidentiality of patient records, financial, and other confidential or sensitive information.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value our Associates and Physicians and are committed to their professional success.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954107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 Program?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031" y="1628853"/>
            <a:ext cx="8229600" cy="4462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Compliance program </a:t>
            </a:r>
          </a:p>
          <a:p>
            <a:r>
              <a:rPr lang="en-US" sz="3200" i="1" dirty="0"/>
              <a:t>Encourages honest and ethical behavior</a:t>
            </a:r>
          </a:p>
          <a:p>
            <a:r>
              <a:rPr lang="en-US" sz="3200" i="1" dirty="0"/>
              <a:t>Fosters patient quality, and </a:t>
            </a:r>
            <a:r>
              <a:rPr lang="en-US" sz="3200" i="1" dirty="0" smtClean="0"/>
              <a:t>safety</a:t>
            </a:r>
          </a:p>
          <a:p>
            <a:r>
              <a:rPr lang="en-US" sz="3200" i="1" dirty="0" smtClean="0"/>
              <a:t>Promotes </a:t>
            </a:r>
            <a:r>
              <a:rPr lang="en-US" sz="3200" i="1" dirty="0"/>
              <a:t>a culture of safety and quality for staff and providers</a:t>
            </a:r>
          </a:p>
          <a:p>
            <a:r>
              <a:rPr lang="en-US" sz="3200" i="1" dirty="0"/>
              <a:t>Reduces the risk of non-compliance with laws and regulations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1" y="124019"/>
            <a:ext cx="2693509" cy="11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responsibility?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032" y="1111060"/>
            <a:ext cx="5139368" cy="3077766"/>
          </a:xfrm>
        </p:spPr>
        <p:txBody>
          <a:bodyPr/>
          <a:lstStyle/>
          <a:p>
            <a:r>
              <a:rPr lang="en-US" dirty="0" smtClean="0"/>
              <a:t>Perform all your duties honestly and truthfully</a:t>
            </a:r>
          </a:p>
          <a:p>
            <a:r>
              <a:rPr lang="en-US" dirty="0" smtClean="0"/>
              <a:t>Don’t be involved in any “cover-up” activities. </a:t>
            </a:r>
          </a:p>
          <a:p>
            <a:r>
              <a:rPr lang="en-US" dirty="0" smtClean="0"/>
              <a:t>Always keep the patient &amp; family members best interest in mind.</a:t>
            </a:r>
          </a:p>
          <a:p>
            <a:r>
              <a:rPr lang="en-US" dirty="0" smtClean="0"/>
              <a:t>Report any activity that is not truthful and honest to your supervisor or use the compliance hot line. </a:t>
            </a:r>
          </a:p>
          <a:p>
            <a:r>
              <a:rPr lang="en-US" dirty="0" smtClean="0"/>
              <a:t>Be accurate and factual in your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6" y="67670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Compliance Team at </a:t>
            </a:r>
            <a:r>
              <a:rPr lang="en-US" dirty="0" err="1" smtClean="0"/>
              <a:t>WCC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66993"/>
            <a:ext cx="4582391" cy="2862322"/>
          </a:xfrm>
        </p:spPr>
        <p:txBody>
          <a:bodyPr/>
          <a:lstStyle/>
          <a:p>
            <a:r>
              <a:rPr lang="en-US" sz="2800" dirty="0"/>
              <a:t>Our Compliance Team </a:t>
            </a:r>
          </a:p>
          <a:p>
            <a:pPr lvl="1"/>
            <a:r>
              <a:rPr lang="en-US" dirty="0"/>
              <a:t>Compliance Officer - Erich Mounce, CEO</a:t>
            </a:r>
            <a:endParaRPr lang="en-US" sz="1800" dirty="0"/>
          </a:p>
          <a:p>
            <a:pPr lvl="1"/>
            <a:r>
              <a:rPr lang="en-US" dirty="0"/>
              <a:t>Chief Medical Officer - Dr. Kurt Tauer</a:t>
            </a:r>
            <a:endParaRPr lang="en-US" sz="1800" dirty="0"/>
          </a:p>
          <a:p>
            <a:pPr lvl="1"/>
            <a:r>
              <a:rPr lang="en-US" dirty="0"/>
              <a:t>Compliance Advisor - Cheryl Prince, VP Clinical Integration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1283675"/>
            <a:ext cx="3065750" cy="20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also have the Compliance Hotline?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1-888-394-2306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295400"/>
            <a:ext cx="8382000" cy="495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•"/>
              <a:defRPr sz="22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–"/>
              <a:defRPr sz="2000" b="0" i="0" u="none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·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Lucida Grande"/>
              <a:buChar char="›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74746"/>
              </a:buClr>
              <a:buFont typeface="Arial"/>
              <a:buChar char="»"/>
              <a:defRPr sz="1800" kern="1200">
                <a:solidFill>
                  <a:srgbClr val="4747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800" dirty="0" smtClean="0"/>
          </a:p>
          <a:p>
            <a:r>
              <a:rPr lang="en-US" sz="3800" dirty="0" smtClean="0"/>
              <a:t>24 hours a day/7 days a week. </a:t>
            </a:r>
          </a:p>
          <a:p>
            <a:pPr>
              <a:buFont typeface="Arial"/>
              <a:buNone/>
            </a:pPr>
            <a:endParaRPr lang="en-US" sz="3800" dirty="0" smtClean="0"/>
          </a:p>
          <a:p>
            <a:r>
              <a:rPr lang="en-US" sz="3800" dirty="0" smtClean="0"/>
              <a:t>Confidentially ensured</a:t>
            </a:r>
          </a:p>
          <a:p>
            <a:pPr>
              <a:buFont typeface="Arial"/>
              <a:buNone/>
            </a:pPr>
            <a:endParaRPr lang="en-US" sz="3800" dirty="0" smtClean="0"/>
          </a:p>
          <a:p>
            <a:r>
              <a:rPr lang="en-US" sz="3800" dirty="0" smtClean="0"/>
              <a:t>Anonymity possible</a:t>
            </a:r>
          </a:p>
          <a:p>
            <a:pPr>
              <a:buFont typeface="Arial"/>
              <a:buNone/>
            </a:pPr>
            <a:endParaRPr lang="en-US" sz="3800" dirty="0" smtClean="0"/>
          </a:p>
          <a:p>
            <a:pPr>
              <a:buFont typeface="Arial"/>
              <a:buNone/>
            </a:pPr>
            <a:r>
              <a:rPr lang="en-US" sz="38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57" y="3771900"/>
            <a:ext cx="3621789" cy="24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42"/>
            <a:ext cx="8229600" cy="1015663"/>
          </a:xfrm>
        </p:spPr>
        <p:txBody>
          <a:bodyPr/>
          <a:lstStyle/>
          <a:p>
            <a:r>
              <a:rPr lang="en-US" dirty="0" smtClean="0"/>
              <a:t>What are some examples of Reportable Compliance Issues 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9065" y="1617835"/>
            <a:ext cx="8229600" cy="2277547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Claims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Theft and Medical Identity Theft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HIPAA Violations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69" y="3645067"/>
            <a:ext cx="2390660" cy="27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 What is Compliance Training ?  &amp;amp;#x09;&amp;amp;#x09;&amp;amp;#x09;&amp;amp;#x09;&amp;quot;&quot;/&gt;&lt;property id=&quot;20307&quot; value=&quot;265&quot;/&gt;&lt;/object&gt;&lt;object type=&quot;3&quot; unique_id=&quot;18188&quot;&gt;&lt;property id=&quot;20148&quot; value=&quot;5&quot;/&gt;&lt;property id=&quot;20300&quot; value=&quot;Slide 3 - &amp;quot;West Cancer Center &amp;quot;&quot;/&gt;&lt;property id=&quot;20307&quot; value=&quot;266&quot;/&gt;&lt;/object&gt;&lt;object type=&quot;3&quot; unique_id=&quot;18189&quot;&gt;&lt;property id=&quot;20148&quot; value=&quot;5&quot;/&gt;&lt;property id=&quot;20300&quot; value=&quot;Slide 4 - &amp;quot;Our Code of Ethics states that  &amp;quot;&quot;/&gt;&lt;property id=&quot;20307&quot; value=&quot;267&quot;/&gt;&lt;/object&gt;&lt;object type=&quot;3&quot; unique_id=&quot;18190&quot;&gt;&lt;property id=&quot;20148&quot; value=&quot;5&quot;/&gt;&lt;property id=&quot;20300&quot; value=&quot;Slide 5 - &amp;quot;What are the Benefits of an  Effective Compliance Program? &amp;quot;&quot;/&gt;&lt;property id=&quot;20307&quot; value=&quot;268&quot;/&gt;&lt;/object&gt;&lt;object type=&quot;3&quot; unique_id=&quot;18191&quot;&gt;&lt;property id=&quot;20148&quot; value=&quot;5&quot;/&gt;&lt;property id=&quot;20300&quot; value=&quot;Slide 6 - &amp;quot;What is your responsibility? &amp;quot;&quot;/&gt;&lt;property id=&quot;20307&quot; value=&quot;269&quot;/&gt;&lt;/object&gt;&lt;object type=&quot;3&quot; unique_id=&quot;18192&quot;&gt;&lt;property id=&quot;20148&quot; value=&quot;5&quot;/&gt;&lt;property id=&quot;20300&quot; value=&quot;Slide 7 - &amp;quot;We have a Compliance Team at WCC &amp;quot;&quot;/&gt;&lt;property id=&quot;20307&quot; value=&quot;270&quot;/&gt;&lt;/object&gt;&lt;object type=&quot;3&quot; unique_id=&quot;18193&quot;&gt;&lt;property id=&quot;20148&quot; value=&quot;5&quot;/&gt;&lt;property id=&quot;20300&quot; value=&quot;Slide 8 - &amp;quot;We also have the Compliance Hotline?  1-888-394-2306 &amp;quot;&quot;/&gt;&lt;property id=&quot;20307&quot; value=&quot;271&quot;/&gt;&lt;/object&gt;&lt;object type=&quot;3&quot; unique_id=&quot;18194&quot;&gt;&lt;property id=&quot;20148&quot; value=&quot;5&quot;/&gt;&lt;property id=&quot;20300&quot; value=&quot;Slide 9 - &amp;quot;What are some examples of Reportable Compliance Issues ? &amp;quot;&quot;/&gt;&lt;property id=&quot;20307&quot; value=&quot;272&quot;/&gt;&lt;/object&gt;&lt;object type=&quot;3&quot; unique_id=&quot;18195&quot;&gt;&lt;property id=&quot;20148&quot; value=&quot;5&quot;/&gt;&lt;property id=&quot;20300&quot; value=&quot;Slide 10 - &amp;quot;Let’s discuss Fraud &amp;quot;&quot;/&gt;&lt;property id=&quot;20307&quot; value=&quot;273&quot;/&gt;&lt;/object&gt;&lt;object type=&quot;3&quot; unique_id=&quot;18196&quot;&gt;&lt;property id=&quot;20148&quot; value=&quot;5&quot;/&gt;&lt;property id=&quot;20300&quot; value=&quot;Slide 11 - &amp;quot;Coding and Billing can be HUGE problems for Compliance. &amp;quot;&quot;/&gt;&lt;property id=&quot;20307&quot; value=&quot;274&quot;/&gt;&lt;/object&gt;&lt;object type=&quot;3&quot; unique_id=&quot;18197&quot;&gt;&lt;property id=&quot;20148&quot; value=&quot;5&quot;/&gt;&lt;property id=&quot;20300&quot; value=&quot;Slide 12 - &amp;quot;Examples of False Claims Violations &amp;quot;&quot;/&gt;&lt;property id=&quot;20307&quot; value=&quot;275&quot;/&gt;&lt;/object&gt;&lt;object type=&quot;3&quot; unique_id=&quot;18198&quot;&gt;&lt;property id=&quot;20148&quot; value=&quot;5&quot;/&gt;&lt;property id=&quot;20300&quot; value=&quot;Slide 13 - &amp;quot;Identity Theft &amp;amp; Medical Identity Theft&amp;quot;&quot;/&gt;&lt;property id=&quot;20307&quot; value=&quot;276&quot;/&gt;&lt;/object&gt;&lt;object type=&quot;3&quot; unique_id=&quot;18199&quot;&gt;&lt;property id=&quot;20148&quot; value=&quot;5&quot;/&gt;&lt;property id=&quot;20300&quot; value=&quot;Slide 14 - &amp;quot;Medical Identity Theft Red Flags &amp;quot;&quot;/&gt;&lt;property id=&quot;20307&quot; value=&quot;277&quot;/&gt;&lt;/object&gt;&lt;object type=&quot;3&quot; unique_id=&quot;18200&quot;&gt;&lt;property id=&quot;20148&quot; value=&quot;5&quot;/&gt;&lt;property id=&quot;20300&quot; value=&quot;Slide 15&quot;/&gt;&lt;property id=&quot;20307&quot; value=&quot;278&quot;/&gt;&lt;/object&gt;&lt;object type=&quot;3&quot; unique_id=&quot;18201&quot;&gt;&lt;property id=&quot;20148&quot; value=&quot;5&quot;/&gt;&lt;property id=&quot;20300&quot; value=&quot;Slide 16 - &amp;quot;At the West Cancer Center HIPAA Privacy Rule&amp;quot;&quot;/&gt;&lt;property id=&quot;20307&quot; value=&quot;279&quot;/&gt;&lt;/object&gt;&lt;object type=&quot;3&quot; unique_id=&quot;18202&quot;&gt;&lt;property id=&quot;20148&quot; value=&quot;5&quot;/&gt;&lt;property id=&quot;20300&quot; value=&quot;Slide 17 - &amp;quot;Ask yourself… What information would you want to keep private? &amp;quot;&quot;/&gt;&lt;property id=&quot;20307&quot; value=&quot;280&quot;/&gt;&lt;/object&gt;&lt;object type=&quot;3&quot; unique_id=&quot;18203&quot;&gt;&lt;property id=&quot;20148&quot; value=&quot;5&quot;/&gt;&lt;property id=&quot;20300&quot; value=&quot;Slide 18 - &amp;quot;At West Cancer Center there are several forms of Sensitive Information &amp;quot;&quot;/&gt;&lt;property id=&quot;20307&quot; value=&quot;281&quot;/&gt;&lt;/object&gt;&lt;object type=&quot;3&quot; unique_id=&quot;18204&quot;&gt;&lt;property id=&quot;20148&quot; value=&quot;5&quot;/&gt;&lt;property id=&quot;20300&quot; value=&quot;Slide 19 - &amp;quot;What is a Breach?&amp;quot;&quot;/&gt;&lt;property id=&quot;20307&quot; value=&quot;282&quot;/&gt;&lt;/object&gt;&lt;object type=&quot;3&quot; unique_id=&quot;18205&quot;&gt;&lt;property id=&quot;20148&quot; value=&quot;5&quot;/&gt;&lt;property id=&quot;20300&quot; value=&quot;Slide 20 - &amp;quot;What to Do is you suspect a HIPAA Breach&amp;quot;&quot;/&gt;&lt;property id=&quot;20307&quot; value=&quot;283&quot;/&gt;&lt;/object&gt;&lt;object type=&quot;3&quot; unique_id=&quot;18206&quot;&gt;&lt;property id=&quot;20148&quot; value=&quot;5&quot;/&gt;&lt;property id=&quot;20300&quot; value=&quot;Slide 21 - &amp;quot;Prevention is the Key to ensuring that HIPAA  Breaches don’t happen &amp;quot;&quot;/&gt;&lt;property id=&quot;20307&quot; value=&quot;284&quot;/&gt;&lt;/object&gt;&lt;object type=&quot;3&quot; unique_id=&quot;18207&quot;&gt;&lt;property id=&quot;20148&quot; value=&quot;5&quot;/&gt;&lt;property id=&quot;20300&quot; value=&quot;Slide 22 - &amp;quot;Breaches can occur with the Electronic Medical Record (EMR)&amp;quot;&quot;/&gt;&lt;property id=&quot;20307&quot; value=&quot;285&quot;/&gt;&lt;/object&gt;&lt;object type=&quot;3&quot; unique_id=&quot;18208&quot;&gt;&lt;property id=&quot;20148&quot; value=&quot;5&quot;/&gt;&lt;property id=&quot;20300&quot; value=&quot;Slide 23 - &amp;quot;Breaches can occur with the Faxing&amp;quot;&quot;/&gt;&lt;property id=&quot;20307&quot; value=&quot;286&quot;/&gt;&lt;/object&gt;&lt;object type=&quot;3&quot; unique_id=&quot;18209&quot;&gt;&lt;property id=&quot;20148&quot; value=&quot;5&quot;/&gt;&lt;property id=&quot;20300&quot; value=&quot;Slide 24 - &amp;quot;Breaches can occur with the Electronic Storage Devices &amp;quot;&quot;/&gt;&lt;property id=&quot;20307&quot; value=&quot;287&quot;/&gt;&lt;/object&gt;&lt;object type=&quot;3&quot; unique_id=&quot;18210&quot;&gt;&lt;property id=&quot;20148&quot; value=&quot;5&quot;/&gt;&lt;property id=&quot;20300&quot; value=&quot;Slide 25 - &amp;quot;Breaches can occur with the Internet Security &amp;quot;&quot;/&gt;&lt;property id=&quot;20307&quot; value=&quot;288&quot;/&gt;&lt;/object&gt;&lt;object type=&quot;3&quot; unique_id=&quot;18211&quot;&gt;&lt;property id=&quot;20148&quot; value=&quot;5&quot;/&gt;&lt;property id=&quot;20300&quot; value=&quot;Slide 26 - &amp;quot;Internet Security Tips &amp;quot;&quot;/&gt;&lt;property id=&quot;20307&quot; value=&quot;289&quot;/&gt;&lt;/object&gt;&lt;object type=&quot;3&quot; unique_id=&quot;18212&quot;&gt;&lt;property id=&quot;20148&quot; value=&quot;5&quot;/&gt;&lt;property id=&quot;20300&quot; value=&quot;Slide 27 - &amp;quot;Breaches can occur with the Business Associates and Students &amp;quot;&quot;/&gt;&lt;property id=&quot;20307&quot; value=&quot;290&quot;/&gt;&lt;/object&gt;&lt;object type=&quot;3&quot; unique_id=&quot;18213&quot;&gt;&lt;property id=&quot;20148&quot; value=&quot;5&quot;/&gt;&lt;property id=&quot;20300&quot; value=&quot;Slide 28&quot;/&gt;&lt;property id=&quot;20307&quot; value=&quot;291&quot;/&gt;&lt;/object&gt;&lt;object type=&quot;3&quot; unique_id=&quot;18214&quot;&gt;&lt;property id=&quot;20148&quot; value=&quot;5&quot;/&gt;&lt;property id=&quot;20300&quot; value=&quot;Slide 29 - &amp;quot;Cell Phone, Photographs, and Video &amp;quot;&quot;/&gt;&lt;property id=&quot;20307&quot; value=&quot;292&quot;/&gt;&lt;/object&gt;&lt;object type=&quot;3&quot; unique_id=&quot;18215&quot;&gt;&lt;property id=&quot;20148&quot; value=&quot;5&quot;/&gt;&lt;property id=&quot;20300&quot; value=&quot;Slide 30 - &amp;quot; Doing What is Right &amp;quot;&quot;/&gt;&lt;property id=&quot;20307&quot; value=&quot;293&quot;/&gt;&lt;/object&gt;&lt;object type=&quot;3&quot; unique_id=&quot;18660&quot;&gt;&lt;property id=&quot;20148&quot; value=&quot;5&quot;/&gt;&lt;property id=&quot;20300&quot; value=&quot;Slide 31 - &amp;quot;Your next step &amp;quot;&quot;/&gt;&lt;property id=&quot;20307&quot; value=&quot;294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7474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1860</Words>
  <Application>Microsoft Office PowerPoint</Application>
  <PresentationFormat>On-screen Show (4:3)</PresentationFormat>
  <Paragraphs>217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 What is Compliance Training ?      </vt:lpstr>
      <vt:lpstr>West Cancer Center </vt:lpstr>
      <vt:lpstr>Our Code of Ethics states that  </vt:lpstr>
      <vt:lpstr>What are the Benefits of an  Effective Compliance Program? </vt:lpstr>
      <vt:lpstr>What is your responsibility? </vt:lpstr>
      <vt:lpstr>We have a Compliance Team at WCC </vt:lpstr>
      <vt:lpstr>We also have the Compliance Hotline?  1-888-394-2306 </vt:lpstr>
      <vt:lpstr>What are some examples of Reportable Compliance Issues ? </vt:lpstr>
      <vt:lpstr>Let’s discuss Fraud </vt:lpstr>
      <vt:lpstr>Coding and Billing can be HUGE problems for Compliance. </vt:lpstr>
      <vt:lpstr>Examples of False Claims Violations </vt:lpstr>
      <vt:lpstr>Identity Theft &amp; Medical Identity Theft</vt:lpstr>
      <vt:lpstr>Medical Identity Theft Red Flags </vt:lpstr>
      <vt:lpstr>PowerPoint Presentation</vt:lpstr>
      <vt:lpstr>At the West Cancer Center HIPAA Privacy Rule</vt:lpstr>
      <vt:lpstr>Ask yourself… What information would you want to keep private? </vt:lpstr>
      <vt:lpstr>At West Cancer Center there are several forms of Sensitive Information </vt:lpstr>
      <vt:lpstr>What is a Breach?</vt:lpstr>
      <vt:lpstr>What to Do is you suspect a HIPAA Breach</vt:lpstr>
      <vt:lpstr>Prevention is the Key to ensuring that HIPAA  Breaches don’t happen </vt:lpstr>
      <vt:lpstr>Breaches can occur with the Electronic Medical Record (EMR)</vt:lpstr>
      <vt:lpstr>Breaches can occur with the Faxing</vt:lpstr>
      <vt:lpstr>Breaches can occur with the Electronic Storage Devices </vt:lpstr>
      <vt:lpstr>Breaches can occur with the Internet Security </vt:lpstr>
      <vt:lpstr>Internet Security Tips </vt:lpstr>
      <vt:lpstr>Breaches can occur with the Business Associates and Students </vt:lpstr>
      <vt:lpstr>PowerPoint Presentation</vt:lpstr>
      <vt:lpstr>Cell Phone, Photographs, and Video </vt:lpstr>
      <vt:lpstr> Doing What is Right </vt:lpstr>
    </vt:vector>
  </TitlesOfParts>
  <Company>cs2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Patrick</dc:creator>
  <cp:lastModifiedBy>Morgan Harriman</cp:lastModifiedBy>
  <cp:revision>61</cp:revision>
  <cp:lastPrinted>2015-04-20T21:53:37Z</cp:lastPrinted>
  <dcterms:created xsi:type="dcterms:W3CDTF">2015-04-20T18:46:32Z</dcterms:created>
  <dcterms:modified xsi:type="dcterms:W3CDTF">2017-05-03T15:10:20Z</dcterms:modified>
</cp:coreProperties>
</file>