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65" r:id="rId3"/>
    <p:sldId id="299" r:id="rId4"/>
    <p:sldId id="260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7" r:id="rId13"/>
    <p:sldId id="278" r:id="rId14"/>
    <p:sldId id="279" r:id="rId15"/>
    <p:sldId id="280" r:id="rId16"/>
    <p:sldId id="282" r:id="rId17"/>
    <p:sldId id="283" r:id="rId18"/>
    <p:sldId id="284" r:id="rId19"/>
    <p:sldId id="285" r:id="rId20"/>
    <p:sldId id="286" r:id="rId21"/>
    <p:sldId id="281" r:id="rId22"/>
    <p:sldId id="296" r:id="rId23"/>
    <p:sldId id="297" r:id="rId24"/>
    <p:sldId id="273" r:id="rId25"/>
    <p:sldId id="274" r:id="rId26"/>
    <p:sldId id="275" r:id="rId27"/>
    <p:sldId id="27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295" r:id="rId47"/>
  </p:sldIdLst>
  <p:sldSz cx="9144000" cy="6858000" type="screen4x3"/>
  <p:notesSz cx="7010400" cy="9296400"/>
  <p:custDataLst>
    <p:tags r:id="rId5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B4391B"/>
    <a:srgbClr val="C53E1E"/>
    <a:srgbClr val="B4C905"/>
    <a:srgbClr val="8CB830"/>
    <a:srgbClr val="FEBB18"/>
    <a:srgbClr val="474746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4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35B801E-45C2-4BF6-A235-7D5315760307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66C5A3F-6507-4150-A02C-197DE8840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3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8071A-BE7A-4FFC-8CC7-D06FAE0168DB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D8E-429C-46A5-97B7-FC994ACA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0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F3D8E-429C-46A5-97B7-FC994ACA70A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8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F3D8E-429C-46A5-97B7-FC994ACA70A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1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3634" y="2488978"/>
            <a:ext cx="6599033" cy="600164"/>
          </a:xfrm>
        </p:spPr>
        <p:txBody>
          <a:bodyPr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3634" y="3484324"/>
            <a:ext cx="6599033" cy="2246415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47474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978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553998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/>
          </p:nvPr>
        </p:nvSpPr>
        <p:spPr>
          <a:xfrm>
            <a:off x="457200" y="1016809"/>
            <a:ext cx="8229600" cy="461665"/>
          </a:xfrm>
        </p:spPr>
        <p:txBody>
          <a:bodyPr>
            <a:spAutoFit/>
          </a:bodyPr>
          <a:lstStyle>
            <a:lvl1pPr marL="0" indent="0" algn="l">
              <a:buNone/>
              <a:defRPr sz="2300" b="1">
                <a:solidFill>
                  <a:srgbClr val="47474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7200" y="1937325"/>
            <a:ext cx="8229600" cy="2160592"/>
          </a:xfrm>
        </p:spPr>
        <p:txBody>
          <a:bodyPr/>
          <a:lstStyle>
            <a:lvl1pPr marL="342900" indent="-342900">
              <a:spcBef>
                <a:spcPts val="1152"/>
              </a:spcBef>
              <a:buClr>
                <a:srgbClr val="474746"/>
              </a:buClr>
              <a:buFont typeface="Arial"/>
              <a:buChar char="•"/>
              <a:defRPr sz="2200">
                <a:solidFill>
                  <a:srgbClr val="474746"/>
                </a:solidFill>
              </a:defRPr>
            </a:lvl1pPr>
            <a:lvl2pPr>
              <a:spcBef>
                <a:spcPts val="1152"/>
              </a:spcBef>
              <a:buClr>
                <a:srgbClr val="474746"/>
              </a:buClr>
              <a:defRPr sz="2000">
                <a:solidFill>
                  <a:srgbClr val="474746"/>
                </a:solidFill>
              </a:defRPr>
            </a:lvl2pPr>
            <a:lvl3pPr>
              <a:spcBef>
                <a:spcPts val="1152"/>
              </a:spcBef>
              <a:buClr>
                <a:srgbClr val="474746"/>
              </a:buClr>
              <a:defRPr sz="1800">
                <a:solidFill>
                  <a:srgbClr val="474746"/>
                </a:solidFill>
              </a:defRPr>
            </a:lvl3pPr>
            <a:lvl4pPr>
              <a:spcBef>
                <a:spcPts val="1152"/>
              </a:spcBef>
              <a:buClr>
                <a:srgbClr val="474746"/>
              </a:buClr>
              <a:defRPr sz="1800">
                <a:solidFill>
                  <a:srgbClr val="474746"/>
                </a:solidFill>
              </a:defRPr>
            </a:lvl4pPr>
            <a:lvl5pPr>
              <a:spcBef>
                <a:spcPts val="1152"/>
              </a:spcBef>
              <a:buClr>
                <a:srgbClr val="474746"/>
              </a:buClr>
              <a:defRPr sz="1800">
                <a:solidFill>
                  <a:srgbClr val="474746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26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457200" y="1016809"/>
            <a:ext cx="8229600" cy="446276"/>
          </a:xfrm>
        </p:spPr>
        <p:txBody>
          <a:bodyPr>
            <a:spAutoFit/>
          </a:bodyPr>
          <a:lstStyle>
            <a:lvl1pPr marL="0" indent="0" algn="l">
              <a:buNone/>
              <a:defRPr sz="2300" b="1">
                <a:solidFill>
                  <a:srgbClr val="47474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2042375"/>
            <a:ext cx="1513639" cy="963652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2136190" y="2042375"/>
            <a:ext cx="1513639" cy="963652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737493" y="3344448"/>
            <a:ext cx="7669014" cy="2900692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3815180" y="2042375"/>
            <a:ext cx="1513639" cy="963652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5494170" y="2042375"/>
            <a:ext cx="1513639" cy="963652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7173161" y="2042375"/>
            <a:ext cx="1513639" cy="963652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91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457200" y="1016809"/>
            <a:ext cx="8229600" cy="446276"/>
          </a:xfrm>
        </p:spPr>
        <p:txBody>
          <a:bodyPr>
            <a:spAutoFit/>
          </a:bodyPr>
          <a:lstStyle>
            <a:lvl1pPr marL="0" indent="0" algn="l">
              <a:buNone/>
              <a:defRPr sz="2300" b="1">
                <a:solidFill>
                  <a:srgbClr val="47474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792288"/>
            <a:ext cx="4043967" cy="4171540"/>
          </a:xfrm>
        </p:spPr>
        <p:txBody>
          <a:bodyPr/>
          <a:lstStyle>
            <a:lvl1pPr marL="0" indent="0">
              <a:buNone/>
              <a:defRPr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add copy</a:t>
            </a:r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5" hasCustomPrompt="1"/>
          </p:nvPr>
        </p:nvSpPr>
        <p:spPr>
          <a:xfrm>
            <a:off x="4686300" y="1792288"/>
            <a:ext cx="4000500" cy="417154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Click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714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43094"/>
            <a:ext cx="8229600" cy="55399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>
          <a:xfrm>
            <a:off x="457200" y="1016809"/>
            <a:ext cx="8229600" cy="446276"/>
          </a:xfrm>
        </p:spPr>
        <p:txBody>
          <a:bodyPr>
            <a:spAutoFit/>
          </a:bodyPr>
          <a:lstStyle>
            <a:lvl1pPr marL="0" indent="0" algn="l">
              <a:buNone/>
              <a:defRPr sz="2300" b="1">
                <a:solidFill>
                  <a:srgbClr val="47474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792288"/>
            <a:ext cx="4043967" cy="4099202"/>
          </a:xfrm>
        </p:spPr>
        <p:txBody>
          <a:bodyPr/>
          <a:lstStyle>
            <a:lvl1pPr marL="0" indent="0">
              <a:buNone/>
              <a:defRPr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add copy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694238" y="1792288"/>
            <a:ext cx="4059237" cy="40992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Click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056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6980"/>
            <a:ext cx="8229600" cy="5539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62825"/>
            <a:ext cx="8229600" cy="181280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3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5" r:id="rId5"/>
    <p:sldLayoutId id="2147483654" r:id="rId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000" b="1" i="0" u="none" kern="1200">
          <a:solidFill>
            <a:srgbClr val="47474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ct val="20000"/>
        </a:spcBef>
        <a:buClr>
          <a:srgbClr val="474746"/>
        </a:buClr>
        <a:buFont typeface="Arial"/>
        <a:buChar char="•"/>
        <a:defRPr sz="2200" kern="1200">
          <a:solidFill>
            <a:srgbClr val="474746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100000"/>
        </a:lnSpc>
        <a:spcBef>
          <a:spcPct val="20000"/>
        </a:spcBef>
        <a:buClr>
          <a:srgbClr val="474746"/>
        </a:buClr>
        <a:buFont typeface="Arial"/>
        <a:buChar char="–"/>
        <a:defRPr sz="2000" b="0" i="0" u="none" kern="1200">
          <a:solidFill>
            <a:srgbClr val="474746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ct val="20000"/>
        </a:spcBef>
        <a:buClr>
          <a:srgbClr val="474746"/>
        </a:buClr>
        <a:buFont typeface="Lucida Grande"/>
        <a:buChar char="·"/>
        <a:defRPr sz="1800" kern="1200">
          <a:solidFill>
            <a:srgbClr val="474746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ct val="20000"/>
        </a:spcBef>
        <a:buClr>
          <a:srgbClr val="474746"/>
        </a:buClr>
        <a:buFont typeface="Lucida Grande"/>
        <a:buChar char="›"/>
        <a:defRPr sz="1800" kern="1200">
          <a:solidFill>
            <a:srgbClr val="474746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ct val="20000"/>
        </a:spcBef>
        <a:buClr>
          <a:srgbClr val="474746"/>
        </a:buClr>
        <a:buFont typeface="Arial"/>
        <a:buChar char="»"/>
        <a:defRPr sz="1800" kern="1200">
          <a:solidFill>
            <a:srgbClr val="47474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s://www.classmarker.com/online-test/start/?quiz=6br56f06736b6e8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26179" y="3138973"/>
            <a:ext cx="6599033" cy="1615827"/>
          </a:xfrm>
        </p:spPr>
        <p:txBody>
          <a:bodyPr/>
          <a:lstStyle/>
          <a:p>
            <a:pPr algn="ctr"/>
            <a:r>
              <a:rPr lang="en-US" dirty="0" smtClean="0"/>
              <a:t>Ensuring a Safe Environment </a:t>
            </a:r>
            <a:br>
              <a:rPr lang="en-US" dirty="0" smtClean="0"/>
            </a:br>
            <a:r>
              <a:rPr lang="en-US" dirty="0" smtClean="0"/>
              <a:t>at </a:t>
            </a:r>
            <a:br>
              <a:rPr lang="en-US" dirty="0" smtClean="0"/>
            </a:br>
            <a:r>
              <a:rPr lang="en-US" dirty="0" smtClean="0"/>
              <a:t>Work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95" y="4761630"/>
            <a:ext cx="2468562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670385"/>
            <a:ext cx="8229600" cy="5016758"/>
          </a:xfrm>
        </p:spPr>
        <p:txBody>
          <a:bodyPr/>
          <a:lstStyle/>
          <a:p>
            <a:pPr marL="0" indent="0" algn="ctr">
              <a:buNone/>
            </a:pPr>
            <a:r>
              <a:rPr lang="en-US" sz="7200" b="1" dirty="0"/>
              <a:t>Smoking is not allowed on any West Cancer Center property</a:t>
            </a:r>
            <a:endParaRPr lang="en-US" sz="7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03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401"/>
            <a:ext cx="8229600" cy="1015663"/>
          </a:xfrm>
        </p:spPr>
        <p:txBody>
          <a:bodyPr/>
          <a:lstStyle/>
          <a:p>
            <a:r>
              <a:rPr lang="en-US" dirty="0"/>
              <a:t>Preventing and Reacting to Fire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55600" y="716233"/>
            <a:ext cx="8229600" cy="6894195"/>
          </a:xfrm>
        </p:spPr>
        <p:txBody>
          <a:bodyPr/>
          <a:lstStyle/>
          <a:p>
            <a:r>
              <a:rPr lang="en-US" dirty="0"/>
              <a:t>When You Hear the Fire Alarm </a:t>
            </a:r>
          </a:p>
          <a:p>
            <a:pPr lvl="1"/>
            <a:r>
              <a:rPr lang="en-US" dirty="0"/>
              <a:t>Respond immediately even if it is not in your area: </a:t>
            </a:r>
          </a:p>
          <a:p>
            <a:pPr lvl="1"/>
            <a:r>
              <a:rPr lang="en-US" dirty="0"/>
              <a:t>Clear all hallways and exits of clutter </a:t>
            </a:r>
          </a:p>
          <a:p>
            <a:pPr lvl="1"/>
            <a:r>
              <a:rPr lang="en-US" dirty="0"/>
              <a:t>Close all doors </a:t>
            </a:r>
          </a:p>
          <a:p>
            <a:pPr lvl="1"/>
            <a:r>
              <a:rPr lang="en-US" dirty="0"/>
              <a:t>Do not block exits, pull stations, fire extinguishers, or fire hose </a:t>
            </a:r>
            <a:r>
              <a:rPr lang="en-US" dirty="0" smtClean="0"/>
              <a:t>cabinets</a:t>
            </a:r>
          </a:p>
          <a:p>
            <a:pPr lvl="0"/>
            <a:r>
              <a:rPr lang="en-US" sz="2400" b="1" dirty="0"/>
              <a:t>Rescuing patients in immediate danger is your first priority</a:t>
            </a:r>
          </a:p>
          <a:p>
            <a:pPr lvl="0"/>
            <a:r>
              <a:rPr lang="en-US" sz="1800" dirty="0"/>
              <a:t>Pull the fire alarm whenever you suspect fire or when you see or smell smoke</a:t>
            </a:r>
          </a:p>
          <a:p>
            <a:pPr lvl="0"/>
            <a:r>
              <a:rPr lang="en-US" sz="1800" dirty="0"/>
              <a:t>Close all doors, windows, and vertical openings such as laundry chutes</a:t>
            </a:r>
          </a:p>
          <a:p>
            <a:pPr lvl="0"/>
            <a:r>
              <a:rPr lang="en-US" sz="1800" dirty="0"/>
              <a:t> If you cannot extinguish the fire, evacuate the area</a:t>
            </a:r>
          </a:p>
          <a:p>
            <a:r>
              <a:rPr lang="en-US" sz="2400" b="1" dirty="0" smtClean="0"/>
              <a:t>DO </a:t>
            </a:r>
            <a:r>
              <a:rPr lang="en-US" sz="2400" b="1" dirty="0"/>
              <a:t>NOT enter a room that you suspect has a fire in it or that is filled with smoke</a:t>
            </a:r>
            <a:endParaRPr lang="en-US" sz="2400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694" y="472017"/>
            <a:ext cx="1325562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65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553998"/>
          </a:xfrm>
        </p:spPr>
        <p:txBody>
          <a:bodyPr/>
          <a:lstStyle/>
          <a:p>
            <a:r>
              <a:rPr lang="en-US" dirty="0"/>
              <a:t>If a fire is in your area “RACE” into action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82" y="1597446"/>
            <a:ext cx="4792337" cy="43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 smtClean="0"/>
              <a:t>Know where the fire extinguishers are located in your area!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575412"/>
            <a:ext cx="8229600" cy="769441"/>
          </a:xfrm>
        </p:spPr>
        <p:txBody>
          <a:bodyPr/>
          <a:lstStyle/>
          <a:p>
            <a:r>
              <a:rPr lang="en-US" dirty="0" smtClean="0"/>
              <a:t>On your 1</a:t>
            </a:r>
            <a:r>
              <a:rPr lang="en-US" baseline="30000" dirty="0" smtClean="0"/>
              <a:t>st</a:t>
            </a:r>
            <a:r>
              <a:rPr lang="en-US" dirty="0" smtClean="0"/>
              <a:t> day of the job, ask your supervisor to show you the nearest fire extinguisher and fire pulls.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54" y="2478795"/>
            <a:ext cx="2346592" cy="39330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27084" y="2831335"/>
            <a:ext cx="28093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/>
              <a:t>Pull the pin located between the two handles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Aim the nozzle at the base of the fire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Squeeze the handles together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Sweep the extinguisher from side to side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19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tips about Fire Extinguishers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4998" y="1166144"/>
            <a:ext cx="8229600" cy="3908762"/>
          </a:xfrm>
        </p:spPr>
        <p:txBody>
          <a:bodyPr/>
          <a:lstStyle/>
          <a:p>
            <a:pPr lvl="0"/>
            <a:r>
              <a:rPr lang="en-US" dirty="0"/>
              <a:t>Keep your back to the door when extinguishing a fire so you can leave safely </a:t>
            </a:r>
          </a:p>
          <a:p>
            <a:pPr lvl="0"/>
            <a:r>
              <a:rPr lang="en-US" dirty="0"/>
              <a:t>Extinguishers and pull stations can be found near all exits </a:t>
            </a:r>
          </a:p>
          <a:p>
            <a:pPr lvl="0"/>
            <a:r>
              <a:rPr lang="en-US" dirty="0"/>
              <a:t>When extinguishing a fire, continue to apply extinguishing agent after the fire appears to be out </a:t>
            </a:r>
          </a:p>
          <a:p>
            <a:pPr lvl="0"/>
            <a:r>
              <a:rPr lang="en-US" dirty="0"/>
              <a:t>Stay with an extinguished fire until the fire department arrives</a:t>
            </a:r>
          </a:p>
          <a:p>
            <a:r>
              <a:rPr lang="en-US" dirty="0"/>
              <a:t> </a:t>
            </a:r>
            <a:r>
              <a:rPr lang="en-US" dirty="0" smtClean="0"/>
              <a:t>Only special types of fire extinguishers are allowed near the MRI.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0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evacuating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02964" y="1122077"/>
            <a:ext cx="8229600" cy="1446550"/>
          </a:xfrm>
        </p:spPr>
        <p:txBody>
          <a:bodyPr/>
          <a:lstStyle/>
          <a:p>
            <a:r>
              <a:rPr lang="en-US" sz="4400" b="1" dirty="0"/>
              <a:t>Use Stairwells not elevators to evacuate</a:t>
            </a:r>
            <a:endParaRPr lang="en-US" sz="4400" dirty="0"/>
          </a:p>
        </p:txBody>
      </p:sp>
      <p:sp>
        <p:nvSpPr>
          <p:cNvPr id="3" name="AutoShape 2" descr="Image result for going down stai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going down stair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155" y="2999811"/>
            <a:ext cx="3412548" cy="326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Do not block sprinkler heads </a:t>
            </a:r>
            <a:br>
              <a:rPr lang="en-US" dirty="0"/>
            </a:b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133" y="173220"/>
            <a:ext cx="2141537" cy="187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937325"/>
            <a:ext cx="8229600" cy="4124206"/>
          </a:xfrm>
        </p:spPr>
        <p:txBody>
          <a:bodyPr/>
          <a:lstStyle/>
          <a:p>
            <a:r>
              <a:rPr lang="en-US" b="1" dirty="0"/>
              <a:t> </a:t>
            </a:r>
            <a:r>
              <a:rPr lang="en-US" dirty="0" smtClean="0"/>
              <a:t>Boxes </a:t>
            </a:r>
            <a:r>
              <a:rPr lang="en-US" dirty="0"/>
              <a:t>and supplies must be at least 18 inches from the ceiling </a:t>
            </a:r>
          </a:p>
          <a:p>
            <a:pPr lvl="0"/>
            <a:r>
              <a:rPr lang="en-US" dirty="0"/>
              <a:t>Sprinkler head covers should be intact</a:t>
            </a:r>
          </a:p>
          <a:p>
            <a:pPr lvl="0"/>
            <a:r>
              <a:rPr lang="en-US" dirty="0"/>
              <a:t>Ceiling tiles act as a smoke and fire barrier </a:t>
            </a:r>
          </a:p>
          <a:p>
            <a:pPr lvl="0"/>
            <a:r>
              <a:rPr lang="en-US" dirty="0"/>
              <a:t>Ensure ceiling tiles are intact </a:t>
            </a:r>
            <a:r>
              <a:rPr lang="en-US" dirty="0" smtClean="0"/>
              <a:t>(if so contact Facility Services)</a:t>
            </a:r>
            <a:endParaRPr lang="en-US" dirty="0"/>
          </a:p>
          <a:p>
            <a:pPr lvl="1"/>
            <a:r>
              <a:rPr lang="en-US" dirty="0"/>
              <a:t>No missing tiles </a:t>
            </a:r>
          </a:p>
          <a:p>
            <a:pPr lvl="1"/>
            <a:r>
              <a:rPr lang="en-US" dirty="0"/>
              <a:t>No holes or cracks </a:t>
            </a:r>
          </a:p>
          <a:p>
            <a:pPr lvl="1"/>
            <a:r>
              <a:rPr lang="en-US" dirty="0"/>
              <a:t>No stains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4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Using Electrical Equipment Safely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606819"/>
            <a:ext cx="8229600" cy="1969770"/>
          </a:xfrm>
        </p:spPr>
        <p:txBody>
          <a:bodyPr/>
          <a:lstStyle/>
          <a:p>
            <a:pPr algn="ctr"/>
            <a:r>
              <a:rPr lang="en-US" sz="2800" b="1" dirty="0"/>
              <a:t>Because electricity is everywhere, it is often ignored as a very real threat to your personal safety.</a:t>
            </a:r>
            <a:endParaRPr lang="en-US" sz="2800" dirty="0"/>
          </a:p>
          <a:p>
            <a:pPr algn="ctr"/>
            <a:endParaRPr lang="en-US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22" y="2996587"/>
            <a:ext cx="2172197" cy="320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51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Safety Tips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200839"/>
            <a:ext cx="8229600" cy="3570208"/>
          </a:xfrm>
        </p:spPr>
        <p:txBody>
          <a:bodyPr/>
          <a:lstStyle/>
          <a:p>
            <a:pPr lvl="0"/>
            <a:r>
              <a:rPr lang="en-US" dirty="0"/>
              <a:t>Make sure you receive training on any type of equipment before using it </a:t>
            </a:r>
          </a:p>
          <a:p>
            <a:pPr lvl="0"/>
            <a:r>
              <a:rPr lang="en-US" dirty="0"/>
              <a:t>Do not attempt to unplug an item if standing water exists </a:t>
            </a:r>
          </a:p>
          <a:p>
            <a:pPr lvl="0"/>
            <a:r>
              <a:rPr lang="en-US" dirty="0"/>
              <a:t>Make sure you know how to use electricity safely!</a:t>
            </a:r>
          </a:p>
          <a:p>
            <a:pPr lvl="0"/>
            <a:r>
              <a:rPr lang="en-US" dirty="0"/>
              <a:t>Never use a “cheater” to convert a 3-pronged plug into a 2-pronged plug. </a:t>
            </a:r>
          </a:p>
          <a:p>
            <a:pPr lvl="0"/>
            <a:r>
              <a:rPr lang="en-US" dirty="0"/>
              <a:t>DO NOT overload electrical sockets</a:t>
            </a:r>
          </a:p>
          <a:p>
            <a:endParaRPr lang="en-US" dirty="0"/>
          </a:p>
        </p:txBody>
      </p:sp>
      <p:sp>
        <p:nvSpPr>
          <p:cNvPr id="5" name="AutoShape 2" descr="Image result for electric plu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electric plu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Image result for electric plu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Image result for electric plu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966" y="4334505"/>
            <a:ext cx="22193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2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tips on Electrical Safety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189822"/>
            <a:ext cx="8229600" cy="4739759"/>
          </a:xfrm>
        </p:spPr>
        <p:txBody>
          <a:bodyPr/>
          <a:lstStyle/>
          <a:p>
            <a:pPr lvl="0"/>
            <a:r>
              <a:rPr lang="en-US" dirty="0"/>
              <a:t>Make a habit of checking for frayed or damaged cords before plugging in equipment</a:t>
            </a:r>
          </a:p>
          <a:p>
            <a:pPr lvl="0"/>
            <a:r>
              <a:rPr lang="en-US" dirty="0"/>
              <a:t>Immediately tag and remove devices with damaged cords from service, then notify your supervisor </a:t>
            </a:r>
            <a:endParaRPr lang="en-US" dirty="0" smtClean="0"/>
          </a:p>
          <a:p>
            <a:pPr lvl="0"/>
            <a:r>
              <a:rPr lang="en-US" dirty="0" smtClean="0"/>
              <a:t>Keep </a:t>
            </a:r>
            <a:r>
              <a:rPr lang="en-US" dirty="0"/>
              <a:t>electrical cords clear of traffic</a:t>
            </a:r>
          </a:p>
          <a:p>
            <a:pPr lvl="0"/>
            <a:r>
              <a:rPr lang="en-US" dirty="0"/>
              <a:t>Do not conceal cords under rugs</a:t>
            </a:r>
          </a:p>
          <a:p>
            <a:pPr lvl="0"/>
            <a:r>
              <a:rPr lang="en-US" dirty="0"/>
              <a:t>The correct way to unplug electrical equipment is to grasp the plug and then pull; never yank the cord</a:t>
            </a:r>
          </a:p>
          <a:p>
            <a:pPr lvl="0"/>
            <a:r>
              <a:rPr lang="en-US" dirty="0"/>
              <a:t>Extension cords are not allowed unless they are </a:t>
            </a:r>
            <a:r>
              <a:rPr lang="en-US" dirty="0" smtClean="0"/>
              <a:t>provided </a:t>
            </a:r>
            <a:r>
              <a:rPr lang="en-US" dirty="0"/>
              <a:t>by Facilities Services</a:t>
            </a:r>
          </a:p>
          <a:p>
            <a:endParaRPr lang="en-US" dirty="0"/>
          </a:p>
        </p:txBody>
      </p:sp>
      <p:pic>
        <p:nvPicPr>
          <p:cNvPr id="13314" name="Picture 2" descr="Image result for electric plu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187" y="5118156"/>
            <a:ext cx="2180001" cy="156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34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West Cancer Center is committed to Your </a:t>
            </a:r>
            <a:r>
              <a:rPr lang="en-US" dirty="0" smtClean="0"/>
              <a:t>Safety and the Safety of our Patients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9913" y="1354605"/>
            <a:ext cx="8229600" cy="4862870"/>
          </a:xfrm>
        </p:spPr>
        <p:txBody>
          <a:bodyPr/>
          <a:lstStyle/>
          <a:p>
            <a:r>
              <a:rPr lang="en-US" dirty="0"/>
              <a:t>By complying with several regulatory agency guideline We  ensure that we promote the safest environment of care possible. </a:t>
            </a:r>
          </a:p>
          <a:p>
            <a:r>
              <a:rPr lang="en-US" b="1" dirty="0"/>
              <a:t>Agencies </a:t>
            </a:r>
            <a:endParaRPr lang="en-US" dirty="0"/>
          </a:p>
          <a:p>
            <a:pPr lvl="1"/>
            <a:r>
              <a:rPr lang="en-US" b="1" dirty="0"/>
              <a:t>Occupational Safety and Health Administration (OSHA</a:t>
            </a:r>
            <a:r>
              <a:rPr lang="en-US" dirty="0"/>
              <a:t>) : responsible for ensuring that organizations provide a safe environment for their employees. Tennessee OSHA (</a:t>
            </a:r>
            <a:r>
              <a:rPr lang="en-US" dirty="0" err="1"/>
              <a:t>TOSHA</a:t>
            </a:r>
            <a:r>
              <a:rPr lang="en-US" dirty="0"/>
              <a:t>) is the agency that governs the State of Tennessee.</a:t>
            </a:r>
          </a:p>
          <a:p>
            <a:pPr lvl="1"/>
            <a:r>
              <a:rPr lang="en-US" b="1" dirty="0"/>
              <a:t>The Joint Commission</a:t>
            </a:r>
            <a:r>
              <a:rPr lang="en-US" dirty="0"/>
              <a:t>: an accreditation agency that conducts surveys for all hospitals that receive Medicare funding. The purpose of the survey is to evaluate the organization’s compliance with nationally established standards of care.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More about Electrical Safety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0930" y="1278530"/>
            <a:ext cx="8229600" cy="4401205"/>
          </a:xfrm>
        </p:spPr>
        <p:txBody>
          <a:bodyPr/>
          <a:lstStyle/>
          <a:p>
            <a:r>
              <a:rPr lang="en-US" dirty="0"/>
              <a:t>Notify Facilities Services if ANY outlet cover is cracked, damaged or missing </a:t>
            </a:r>
          </a:p>
          <a:p>
            <a:r>
              <a:rPr lang="en-US" dirty="0"/>
              <a:t> </a:t>
            </a:r>
            <a:r>
              <a:rPr lang="en-US" dirty="0" smtClean="0"/>
              <a:t>Turn </a:t>
            </a:r>
            <a:r>
              <a:rPr lang="en-US" dirty="0"/>
              <a:t>off coffee makers or other appliances when not in use </a:t>
            </a:r>
          </a:p>
          <a:p>
            <a:pPr lvl="0"/>
            <a:r>
              <a:rPr lang="en-US" dirty="0"/>
              <a:t>Only approved coffee makers and microwaves are allowed </a:t>
            </a:r>
          </a:p>
          <a:p>
            <a:pPr lvl="0"/>
            <a:r>
              <a:rPr lang="en-US" dirty="0"/>
              <a:t>Toasters and toaster ovens are strictly prohibited</a:t>
            </a:r>
          </a:p>
          <a:p>
            <a:r>
              <a:rPr lang="en-US" dirty="0"/>
              <a:t> </a:t>
            </a:r>
            <a:r>
              <a:rPr lang="en-US" dirty="0" smtClean="0"/>
              <a:t>Space </a:t>
            </a:r>
            <a:r>
              <a:rPr lang="en-US" dirty="0"/>
              <a:t>heaters, </a:t>
            </a:r>
            <a:r>
              <a:rPr lang="en-US" dirty="0" smtClean="0"/>
              <a:t>electric fans, candles</a:t>
            </a:r>
            <a:r>
              <a:rPr lang="en-US" dirty="0"/>
              <a:t>, </a:t>
            </a:r>
            <a:r>
              <a:rPr lang="en-US" dirty="0" smtClean="0"/>
              <a:t>electrical decorative lights are </a:t>
            </a:r>
            <a:r>
              <a:rPr lang="en-US" dirty="0"/>
              <a:t>strictly prohibited and are not allowed in any West Cancer </a:t>
            </a:r>
            <a:r>
              <a:rPr lang="en-US" dirty="0" smtClean="0"/>
              <a:t>Center locations.</a:t>
            </a:r>
            <a:endParaRPr lang="en-US" dirty="0"/>
          </a:p>
          <a:p>
            <a:r>
              <a:rPr lang="en-US" dirty="0"/>
              <a:t> </a:t>
            </a:r>
            <a:r>
              <a:rPr lang="en-US" dirty="0" smtClean="0"/>
              <a:t>Paper </a:t>
            </a:r>
            <a:r>
              <a:rPr lang="en-US" dirty="0"/>
              <a:t>Holiday decorations must be flame retardant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7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93" y="884849"/>
            <a:ext cx="4853447" cy="4698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61822" y="1344058"/>
            <a:ext cx="26220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detect a potential electrical hazard:</a:t>
            </a:r>
          </a:p>
          <a:p>
            <a:endParaRPr lang="en-US" dirty="0" smtClean="0"/>
          </a:p>
          <a:p>
            <a:r>
              <a:rPr lang="en-US" dirty="0" smtClean="0"/>
              <a:t>Take </a:t>
            </a:r>
            <a:r>
              <a:rPr lang="en-US" dirty="0"/>
              <a:t>steps to eliminate any immediate danger</a:t>
            </a:r>
          </a:p>
          <a:p>
            <a:endParaRPr lang="en-US" dirty="0" smtClean="0"/>
          </a:p>
          <a:p>
            <a:r>
              <a:rPr lang="en-US" dirty="0" smtClean="0"/>
              <a:t>Promptly </a:t>
            </a:r>
            <a:r>
              <a:rPr lang="en-US" dirty="0"/>
              <a:t>notify your supervisor</a:t>
            </a:r>
          </a:p>
          <a:p>
            <a:endParaRPr lang="en-US" dirty="0" smtClean="0"/>
          </a:p>
          <a:p>
            <a:r>
              <a:rPr lang="en-US" dirty="0" smtClean="0"/>
              <a:t>Contact </a:t>
            </a:r>
            <a:r>
              <a:rPr lang="en-US" dirty="0"/>
              <a:t>Facilities Services</a:t>
            </a:r>
          </a:p>
        </p:txBody>
      </p:sp>
    </p:spTree>
    <p:extLst>
      <p:ext uri="{BB962C8B-B14F-4D97-AF65-F5344CB8AC3E}">
        <p14:creationId xmlns:p14="http://schemas.microsoft.com/office/powerpoint/2010/main" val="389828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Radiation Safety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222872"/>
            <a:ext cx="8229600" cy="6063198"/>
          </a:xfrm>
        </p:spPr>
        <p:txBody>
          <a:bodyPr/>
          <a:lstStyle/>
          <a:p>
            <a:r>
              <a:rPr lang="en-US" dirty="0"/>
              <a:t>Under normal circumstances, radiation exposure levels associated with the healthcare environment </a:t>
            </a:r>
            <a:r>
              <a:rPr lang="en-US" dirty="0" smtClean="0"/>
              <a:t>are extremely </a:t>
            </a:r>
            <a:r>
              <a:rPr lang="en-US" dirty="0"/>
              <a:t>low and </a:t>
            </a:r>
            <a:r>
              <a:rPr lang="en-US" dirty="0" smtClean="0"/>
              <a:t>safe.</a:t>
            </a:r>
          </a:p>
          <a:p>
            <a:r>
              <a:rPr lang="en-US" dirty="0" smtClean="0"/>
              <a:t>Some Tips </a:t>
            </a:r>
          </a:p>
          <a:p>
            <a:pPr lvl="1"/>
            <a:r>
              <a:rPr lang="en-US" dirty="0"/>
              <a:t>Unless authorized, avoid areas or objects containing the international radiation warning symbol.</a:t>
            </a:r>
          </a:p>
          <a:p>
            <a:pPr lvl="1"/>
            <a:r>
              <a:rPr lang="en-US" dirty="0"/>
              <a:t> </a:t>
            </a:r>
            <a:r>
              <a:rPr lang="en-US" dirty="0" smtClean="0"/>
              <a:t>Pregnant </a:t>
            </a:r>
            <a:r>
              <a:rPr lang="en-US" dirty="0"/>
              <a:t>Associates should avoid any exposure to radiation throughout their full term.</a:t>
            </a:r>
          </a:p>
          <a:p>
            <a:pPr lvl="1"/>
            <a:r>
              <a:rPr lang="en-US" dirty="0"/>
              <a:t> </a:t>
            </a:r>
            <a:r>
              <a:rPr lang="en-US" dirty="0" smtClean="0"/>
              <a:t>Non-essential </a:t>
            </a:r>
            <a:r>
              <a:rPr lang="en-US" dirty="0"/>
              <a:t>Associates should not be present in the area when x-ray is being used </a:t>
            </a:r>
          </a:p>
          <a:p>
            <a:pPr lvl="1"/>
            <a:r>
              <a:rPr lang="en-US" dirty="0"/>
              <a:t> </a:t>
            </a:r>
            <a:r>
              <a:rPr lang="en-US" dirty="0" smtClean="0"/>
              <a:t>Mechanical </a:t>
            </a:r>
            <a:r>
              <a:rPr lang="en-US" dirty="0"/>
              <a:t>devices should be used for holding patient film cassettes during x-ray exposure when possible </a:t>
            </a:r>
          </a:p>
          <a:p>
            <a:pPr lvl="1"/>
            <a:r>
              <a:rPr lang="en-US" dirty="0"/>
              <a:t> </a:t>
            </a:r>
            <a:r>
              <a:rPr lang="en-US" dirty="0" smtClean="0"/>
              <a:t>A </a:t>
            </a:r>
            <a:r>
              <a:rPr lang="en-US" dirty="0"/>
              <a:t>radiation monitor/film badge must be worn by Associates who work with or around radiation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891" y="236442"/>
            <a:ext cx="732703" cy="97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73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Resonance Imaging (MRI) Safety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4998" y="1232246"/>
            <a:ext cx="8229600" cy="3170099"/>
          </a:xfrm>
        </p:spPr>
        <p:txBody>
          <a:bodyPr/>
          <a:lstStyle/>
          <a:p>
            <a:pPr lvl="0"/>
            <a:r>
              <a:rPr lang="en-US" dirty="0"/>
              <a:t>All MRI scan areas are restricted areas. </a:t>
            </a:r>
          </a:p>
          <a:p>
            <a:r>
              <a:rPr lang="en-US" dirty="0"/>
              <a:t> </a:t>
            </a:r>
            <a:r>
              <a:rPr lang="en-US" dirty="0" smtClean="0"/>
              <a:t>No </a:t>
            </a:r>
            <a:r>
              <a:rPr lang="en-US" dirty="0"/>
              <a:t>one may enter without: –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knowledge and supervision of the MRI staff, </a:t>
            </a:r>
            <a:endParaRPr lang="en-US" dirty="0" smtClean="0"/>
          </a:p>
          <a:p>
            <a:pPr lvl="1"/>
            <a:r>
              <a:rPr lang="en-US" dirty="0" smtClean="0"/>
              <a:t>Undergoing </a:t>
            </a:r>
            <a:r>
              <a:rPr lang="en-US" dirty="0"/>
              <a:t>screening for metal objects </a:t>
            </a:r>
          </a:p>
          <a:p>
            <a:r>
              <a:rPr lang="en-US" dirty="0"/>
              <a:t> </a:t>
            </a:r>
            <a:r>
              <a:rPr lang="en-US" dirty="0" smtClean="0"/>
              <a:t>No </a:t>
            </a:r>
            <a:r>
              <a:rPr lang="en-US" dirty="0"/>
              <a:t>metal object can be taken in the room unless it is known to be safe</a:t>
            </a:r>
          </a:p>
          <a:p>
            <a:endParaRPr lang="en-US" dirty="0"/>
          </a:p>
        </p:txBody>
      </p:sp>
      <p:pic>
        <p:nvPicPr>
          <p:cNvPr id="5122" name="Picture 2" descr="Image result for M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265" y="3966073"/>
            <a:ext cx="4149729" cy="24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35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Injuries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58048" y="1022925"/>
            <a:ext cx="8229600" cy="2246769"/>
          </a:xfrm>
        </p:spPr>
        <p:txBody>
          <a:bodyPr/>
          <a:lstStyle/>
          <a:p>
            <a:r>
              <a:rPr lang="en-US" b="1" dirty="0"/>
              <a:t>Back injuries are the number one work related injury. </a:t>
            </a:r>
            <a:endParaRPr lang="en-US" dirty="0"/>
          </a:p>
          <a:p>
            <a:r>
              <a:rPr lang="en-US" b="1" dirty="0"/>
              <a:t> </a:t>
            </a:r>
            <a:r>
              <a:rPr lang="en-US" b="1" dirty="0" smtClean="0"/>
              <a:t>Most </a:t>
            </a:r>
            <a:r>
              <a:rPr lang="en-US" b="1" dirty="0"/>
              <a:t>back injuries are not caused by a single incident.</a:t>
            </a:r>
            <a:endParaRPr lang="en-US" dirty="0"/>
          </a:p>
          <a:p>
            <a:r>
              <a:rPr lang="en-US" dirty="0"/>
              <a:t> </a:t>
            </a:r>
            <a:r>
              <a:rPr lang="en-US" b="1" dirty="0" smtClean="0"/>
              <a:t>Back </a:t>
            </a:r>
            <a:r>
              <a:rPr lang="en-US" b="1" dirty="0"/>
              <a:t>injuries are usually caused by improper lifting, sitting, pulling, etc. and gradually occur… </a:t>
            </a:r>
            <a:r>
              <a:rPr lang="en-US" b="1" dirty="0" smtClean="0"/>
              <a:t>O </a:t>
            </a:r>
            <a:r>
              <a:rPr lang="en-US" b="1" dirty="0"/>
              <a:t>v e r  </a:t>
            </a:r>
            <a:r>
              <a:rPr lang="en-US" b="1" dirty="0" smtClean="0"/>
              <a:t>T </a:t>
            </a:r>
            <a:r>
              <a:rPr lang="en-US" b="1" dirty="0" err="1"/>
              <a:t>i</a:t>
            </a:r>
            <a:r>
              <a:rPr lang="en-US" b="1" dirty="0"/>
              <a:t> m e!</a:t>
            </a:r>
            <a:endParaRPr lang="en-US" dirty="0"/>
          </a:p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956" y="2906713"/>
            <a:ext cx="2707057" cy="3009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95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2400657"/>
          </a:xfrm>
        </p:spPr>
        <p:txBody>
          <a:bodyPr/>
          <a:lstStyle/>
          <a:p>
            <a:r>
              <a:rPr lang="en-US" dirty="0"/>
              <a:t>Safe lifting is important…Not only to prevent back injuries, but also to prevent injuries to other body parts such as wrists, arms, elbows, shoulders, and neck. 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199" y="2543895"/>
            <a:ext cx="8229600" cy="76944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Twisting while lifting</a:t>
            </a:r>
            <a:r>
              <a:rPr lang="en-US" dirty="0"/>
              <a:t> can be a serious error. It alters the natural curve of the back and puts greater strain on the back muscles.</a:t>
            </a:r>
          </a:p>
        </p:txBody>
      </p:sp>
      <p:sp>
        <p:nvSpPr>
          <p:cNvPr id="5" name="AutoShape 2" descr="Image result for safe lif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safe lift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335" y="3755736"/>
            <a:ext cx="3371161" cy="269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4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 Lifting Techniques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03812" y="1276313"/>
            <a:ext cx="4930048" cy="4062651"/>
          </a:xfrm>
        </p:spPr>
        <p:txBody>
          <a:bodyPr/>
          <a:lstStyle/>
          <a:p>
            <a:pPr lvl="0"/>
            <a:r>
              <a:rPr lang="en-US" dirty="0"/>
              <a:t>Get assistance when the load is too heavy or large</a:t>
            </a:r>
          </a:p>
          <a:p>
            <a:r>
              <a:rPr lang="en-US" dirty="0"/>
              <a:t> </a:t>
            </a:r>
            <a:r>
              <a:rPr lang="en-US" dirty="0" smtClean="0"/>
              <a:t>When </a:t>
            </a:r>
            <a:r>
              <a:rPr lang="en-US" dirty="0"/>
              <a:t>you are ready to lift, stand with your feet slightly apart</a:t>
            </a:r>
          </a:p>
          <a:p>
            <a:r>
              <a:rPr lang="en-US" dirty="0"/>
              <a:t> </a:t>
            </a:r>
            <a:r>
              <a:rPr lang="en-US" dirty="0" smtClean="0"/>
              <a:t>Bend </a:t>
            </a:r>
            <a:r>
              <a:rPr lang="en-US" dirty="0"/>
              <a:t>your knees instead of instead of your waist</a:t>
            </a:r>
          </a:p>
          <a:p>
            <a:r>
              <a:rPr lang="en-US" dirty="0"/>
              <a:t> </a:t>
            </a:r>
            <a:r>
              <a:rPr lang="en-US" dirty="0" smtClean="0"/>
              <a:t>Lift </a:t>
            </a:r>
            <a:r>
              <a:rPr lang="en-US" dirty="0"/>
              <a:t>with your legs- back straight legs bent </a:t>
            </a:r>
          </a:p>
          <a:p>
            <a:r>
              <a:rPr lang="en-US" dirty="0"/>
              <a:t> </a:t>
            </a:r>
            <a:r>
              <a:rPr lang="en-US" dirty="0" smtClean="0"/>
              <a:t>Keep </a:t>
            </a:r>
            <a:r>
              <a:rPr lang="en-US" dirty="0"/>
              <a:t>the load close to your body and avoid twisting. Make sure you can see over the load.</a:t>
            </a:r>
          </a:p>
          <a:p>
            <a:r>
              <a:rPr lang="en-US" dirty="0"/>
              <a:t> </a:t>
            </a:r>
            <a:r>
              <a:rPr lang="en-US" dirty="0" smtClean="0"/>
              <a:t>The </a:t>
            </a:r>
            <a:r>
              <a:rPr lang="en-US" dirty="0"/>
              <a:t>further the load is from you, the greater the strain on your back</a:t>
            </a:r>
          </a:p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598" y="2190464"/>
            <a:ext cx="3352800" cy="337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96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Pushing &amp; Pulling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994053"/>
            <a:ext cx="4368188" cy="3280363"/>
          </a:xfrm>
        </p:spPr>
        <p:txBody>
          <a:bodyPr/>
          <a:lstStyle/>
          <a:p>
            <a:pPr lvl="0"/>
            <a:r>
              <a:rPr lang="en-US" b="1" dirty="0"/>
              <a:t>Stay close to the load</a:t>
            </a:r>
            <a:endParaRPr lang="en-US" dirty="0"/>
          </a:p>
          <a:p>
            <a:pPr lvl="0"/>
            <a:r>
              <a:rPr lang="en-US" b="1" dirty="0"/>
              <a:t>Use both arms</a:t>
            </a:r>
            <a:endParaRPr lang="en-US" dirty="0"/>
          </a:p>
          <a:p>
            <a:pPr lvl="0"/>
            <a:r>
              <a:rPr lang="en-US" b="1" dirty="0"/>
              <a:t>Look before pushing cart or heavy object into corridor</a:t>
            </a:r>
            <a:endParaRPr lang="en-US" dirty="0"/>
          </a:p>
          <a:p>
            <a:r>
              <a:rPr lang="en-US" dirty="0"/>
              <a:t> </a:t>
            </a:r>
            <a:r>
              <a:rPr lang="en-US" b="1" cap="small" dirty="0" smtClean="0"/>
              <a:t>Push </a:t>
            </a:r>
            <a:r>
              <a:rPr lang="en-US" b="1" cap="small" dirty="0"/>
              <a:t>rather than pull whenever possible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231" y="1994053"/>
            <a:ext cx="2467779" cy="367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8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553998"/>
          </a:xfrm>
        </p:spPr>
        <p:txBody>
          <a:bodyPr/>
          <a:lstStyle/>
          <a:p>
            <a:r>
              <a:rPr lang="en-US" dirty="0"/>
              <a:t>Office Ergonomics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58048" y="892940"/>
            <a:ext cx="6560545" cy="3385542"/>
          </a:xfrm>
        </p:spPr>
        <p:txBody>
          <a:bodyPr/>
          <a:lstStyle/>
          <a:p>
            <a:pPr lvl="0"/>
            <a:r>
              <a:rPr lang="en-US" dirty="0"/>
              <a:t>Adjust height, back and arms of the chair</a:t>
            </a:r>
          </a:p>
          <a:p>
            <a:pPr lvl="0"/>
            <a:r>
              <a:rPr lang="en-US" dirty="0"/>
              <a:t> Make sure your feet are flat on the floor</a:t>
            </a:r>
          </a:p>
          <a:p>
            <a:pPr lvl="0"/>
            <a:r>
              <a:rPr lang="en-US" dirty="0"/>
              <a:t>Adjust computer display </a:t>
            </a:r>
          </a:p>
          <a:p>
            <a:pPr lvl="0"/>
            <a:r>
              <a:rPr lang="en-US" dirty="0"/>
              <a:t>Adjust lighting </a:t>
            </a:r>
          </a:p>
          <a:p>
            <a:pPr lvl="0"/>
            <a:r>
              <a:rPr lang="en-US" dirty="0" smtClean="0"/>
              <a:t>Consider </a:t>
            </a:r>
            <a:r>
              <a:rPr lang="en-US" dirty="0"/>
              <a:t>your posture </a:t>
            </a:r>
            <a:r>
              <a:rPr lang="en-US" dirty="0" smtClean="0"/>
              <a:t>&amp; readjust</a:t>
            </a:r>
            <a:endParaRPr lang="en-US" dirty="0"/>
          </a:p>
          <a:p>
            <a:pPr lvl="0"/>
            <a:r>
              <a:rPr lang="en-US" dirty="0"/>
              <a:t>Get up from sitting often 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911" y="2588964"/>
            <a:ext cx="3151628" cy="313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8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Safe Medical Devices Act (</a:t>
            </a:r>
            <a:r>
              <a:rPr lang="en-US" dirty="0" err="1"/>
              <a:t>SMDA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156996"/>
            <a:ext cx="8229600" cy="3816429"/>
          </a:xfrm>
        </p:spPr>
        <p:txBody>
          <a:bodyPr/>
          <a:lstStyle/>
          <a:p>
            <a:r>
              <a:rPr lang="en-US" dirty="0"/>
              <a:t>The Safe Medical Devices Act (</a:t>
            </a:r>
            <a:r>
              <a:rPr lang="en-US" dirty="0" err="1"/>
              <a:t>SMDA</a:t>
            </a:r>
            <a:r>
              <a:rPr lang="en-US" dirty="0"/>
              <a:t>) is a federal act designed to assure that all medical devices are implemented safely</a:t>
            </a:r>
          </a:p>
          <a:p>
            <a:r>
              <a:rPr lang="en-US" dirty="0"/>
              <a:t>A medical device is anything used in patient care except </a:t>
            </a:r>
            <a:r>
              <a:rPr lang="en-US" dirty="0" smtClean="0"/>
              <a:t>drugs such as</a:t>
            </a:r>
          </a:p>
          <a:p>
            <a:pPr lvl="1"/>
            <a:r>
              <a:rPr lang="en-US" dirty="0" smtClean="0"/>
              <a:t>IV pumps, monitors, </a:t>
            </a:r>
            <a:r>
              <a:rPr lang="en-US" dirty="0"/>
              <a:t>or blood filter, </a:t>
            </a:r>
            <a:endParaRPr lang="en-US" dirty="0" smtClean="0"/>
          </a:p>
          <a:p>
            <a:pPr lvl="1"/>
            <a:r>
              <a:rPr lang="en-US" dirty="0" smtClean="0"/>
              <a:t>syringes</a:t>
            </a:r>
            <a:r>
              <a:rPr lang="en-US" dirty="0"/>
              <a:t>, gloves, or </a:t>
            </a:r>
            <a:r>
              <a:rPr lang="en-US" dirty="0" smtClean="0"/>
              <a:t>catheters</a:t>
            </a:r>
          </a:p>
          <a:p>
            <a:pPr lvl="1"/>
            <a:r>
              <a:rPr lang="en-US" dirty="0" smtClean="0"/>
              <a:t>instruments </a:t>
            </a:r>
            <a:r>
              <a:rPr lang="en-US" dirty="0"/>
              <a:t>such as scissors, hemostats, or clamps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749" y="4542909"/>
            <a:ext cx="2390775" cy="19145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562" y="4631043"/>
            <a:ext cx="2389187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87" y="4695309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5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You have a right to a workplace with no recognized hazards.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3981" y="1354605"/>
            <a:ext cx="8229600" cy="3724096"/>
          </a:xfrm>
        </p:spPr>
        <p:txBody>
          <a:bodyPr/>
          <a:lstStyle/>
          <a:p>
            <a:pPr fontAlgn="base"/>
            <a:r>
              <a:rPr lang="en-US" dirty="0" smtClean="0"/>
              <a:t>When you recognize a potential dangerous work related issues, you should </a:t>
            </a:r>
            <a:r>
              <a:rPr lang="en-US" u="sng" dirty="0" smtClean="0"/>
              <a:t>talk with your supervisor </a:t>
            </a:r>
            <a:r>
              <a:rPr lang="en-US" dirty="0"/>
              <a:t>about unsafe conditions. </a:t>
            </a:r>
            <a:endParaRPr lang="en-US" dirty="0" smtClean="0"/>
          </a:p>
          <a:p>
            <a:pPr lvl="1" fontAlgn="base"/>
            <a:r>
              <a:rPr lang="en-US" dirty="0"/>
              <a:t>You have a right to equipment which makes your job safer. </a:t>
            </a:r>
          </a:p>
          <a:p>
            <a:pPr fontAlgn="base"/>
            <a:r>
              <a:rPr lang="en-US" dirty="0" smtClean="0"/>
              <a:t>If reported </a:t>
            </a:r>
            <a:r>
              <a:rPr lang="en-US" dirty="0"/>
              <a:t>hazards </a:t>
            </a:r>
            <a:r>
              <a:rPr lang="en-US" dirty="0" smtClean="0"/>
              <a:t>remains unresolved, you have the right to report the unsafe condition to </a:t>
            </a:r>
            <a:r>
              <a:rPr lang="en-US" u="sng" dirty="0" smtClean="0"/>
              <a:t>Human Resource Department </a:t>
            </a:r>
            <a:r>
              <a:rPr lang="en-US" dirty="0" smtClean="0"/>
              <a:t>without fear of reprisal or punishment. </a:t>
            </a:r>
            <a:endParaRPr lang="en-US" dirty="0"/>
          </a:p>
          <a:p>
            <a:pPr marL="0" indent="0" fontAlgn="base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01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457200" y="441351"/>
            <a:ext cx="8229600" cy="1224951"/>
          </a:xfrm>
        </p:spPr>
        <p:txBody>
          <a:bodyPr/>
          <a:lstStyle/>
          <a:p>
            <a:r>
              <a:rPr lang="en-US" dirty="0"/>
              <a:t>What is the Associate’s/Physician’s Responsibility in the Event of an </a:t>
            </a:r>
            <a:r>
              <a:rPr lang="en-US" dirty="0" err="1"/>
              <a:t>SMDA</a:t>
            </a:r>
            <a:r>
              <a:rPr lang="en-US" dirty="0"/>
              <a:t> Occurrence?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7240" y="1825357"/>
            <a:ext cx="8229600" cy="4739759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Attend to any immediate medical and safety needs of the patient or other involved individuals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Remove the device from service and label it as defective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Complete report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en-US" b="1" i="1" dirty="0" smtClean="0"/>
              <a:t>Associates </a:t>
            </a:r>
            <a:r>
              <a:rPr lang="en-US" b="1" i="1" dirty="0"/>
              <a:t>may voluntarily report an </a:t>
            </a:r>
            <a:r>
              <a:rPr lang="en-US" b="1" i="1" dirty="0" err="1"/>
              <a:t>SMDA</a:t>
            </a:r>
            <a:r>
              <a:rPr lang="en-US" b="1" i="1" dirty="0"/>
              <a:t> </a:t>
            </a:r>
            <a:r>
              <a:rPr lang="en-US" b="1" i="1" dirty="0" smtClean="0"/>
              <a:t>event. By calling 1-800-FDA-1088</a:t>
            </a:r>
            <a:r>
              <a:rPr lang="en-US" b="1" i="1" dirty="0"/>
              <a:t>. </a:t>
            </a:r>
            <a:endParaRPr lang="en-US" dirty="0"/>
          </a:p>
          <a:p>
            <a:r>
              <a:rPr lang="en-US" dirty="0"/>
              <a:t> </a:t>
            </a:r>
            <a:r>
              <a:rPr lang="en-US" dirty="0" smtClean="0"/>
              <a:t>You </a:t>
            </a:r>
            <a:r>
              <a:rPr lang="en-US" dirty="0"/>
              <a:t>can also report by completing or mailing an FDA form which can be downloaded from </a:t>
            </a:r>
            <a:r>
              <a:rPr lang="en-US" b="1" dirty="0">
                <a:solidFill>
                  <a:srgbClr val="7030A0"/>
                </a:solidFill>
              </a:rPr>
              <a:t>www.fda.gov/medwatch</a:t>
            </a:r>
            <a:r>
              <a:rPr lang="en-US" dirty="0"/>
              <a:t> The form can then be mailed in or faxed to 1-800-FDA-0178.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cap="small" dirty="0"/>
              <a:t>Disposing of Medical Equipment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9249" y="1116231"/>
            <a:ext cx="8229600" cy="3262432"/>
          </a:xfrm>
        </p:spPr>
        <p:txBody>
          <a:bodyPr/>
          <a:lstStyle/>
          <a:p>
            <a:pPr lvl="0"/>
            <a:r>
              <a:rPr lang="en-US" sz="2800" dirty="0"/>
              <a:t>Any medical equipment that will be disposed of or donated must be reported to </a:t>
            </a:r>
            <a:r>
              <a:rPr lang="en-US" sz="2800" dirty="0" smtClean="0"/>
              <a:t> Facility Services to </a:t>
            </a:r>
            <a:r>
              <a:rPr lang="en-US" sz="2800" dirty="0"/>
              <a:t>be processed out of the West Cancer Center system. </a:t>
            </a:r>
            <a:endParaRPr lang="en-US" sz="2800" dirty="0" smtClean="0"/>
          </a:p>
          <a:p>
            <a:pPr lvl="0"/>
            <a:r>
              <a:rPr lang="en-US" sz="2800" dirty="0" smtClean="0"/>
              <a:t>This </a:t>
            </a:r>
            <a:r>
              <a:rPr lang="en-US" sz="2800" dirty="0"/>
              <a:t>is to ensure we depreciate the equipment, take it out of our inventory, and secure any legal documents for donating equipment.</a:t>
            </a:r>
          </a:p>
        </p:txBody>
      </p:sp>
    </p:spTree>
    <p:extLst>
      <p:ext uri="{BB962C8B-B14F-4D97-AF65-F5344CB8AC3E}">
        <p14:creationId xmlns:p14="http://schemas.microsoft.com/office/powerpoint/2010/main" val="3624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Hazardous Materials?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306286"/>
            <a:ext cx="8229600" cy="3785652"/>
          </a:xfrm>
        </p:spPr>
        <p:txBody>
          <a:bodyPr/>
          <a:lstStyle/>
          <a:p>
            <a:pPr lvl="0"/>
            <a:r>
              <a:rPr lang="en-US" sz="2800" dirty="0"/>
              <a:t>Any material or chemical that causes acute health problems, death or chronic illness.</a:t>
            </a:r>
          </a:p>
          <a:p>
            <a:pPr lvl="0"/>
            <a:r>
              <a:rPr lang="en-US" sz="2800" dirty="0"/>
              <a:t>Is flammable</a:t>
            </a:r>
          </a:p>
          <a:p>
            <a:pPr lvl="0"/>
            <a:r>
              <a:rPr lang="en-US" sz="2800" dirty="0"/>
              <a:t> Is reactive </a:t>
            </a:r>
            <a:endParaRPr lang="en-US" sz="2800" dirty="0" smtClean="0"/>
          </a:p>
          <a:p>
            <a:pPr lvl="0"/>
            <a:r>
              <a:rPr lang="en-US" sz="2800" dirty="0" smtClean="0"/>
              <a:t>Contains blood or body fluids </a:t>
            </a:r>
            <a:endParaRPr lang="en-US" sz="2800" dirty="0"/>
          </a:p>
          <a:p>
            <a:pPr lvl="0"/>
            <a:r>
              <a:rPr lang="en-US" sz="2800" dirty="0"/>
              <a:t>Is identified by the label as a hazardous material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195" y="4600377"/>
            <a:ext cx="2157251" cy="158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1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 communication is a method of: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175657"/>
            <a:ext cx="5085184" cy="3754874"/>
          </a:xfrm>
        </p:spPr>
        <p:txBody>
          <a:bodyPr/>
          <a:lstStyle/>
          <a:p>
            <a:pPr lvl="0"/>
            <a:r>
              <a:rPr lang="en-US" dirty="0"/>
              <a:t>Warning you about the potential hazards of workplace chemicals</a:t>
            </a:r>
          </a:p>
          <a:p>
            <a:pPr lvl="0"/>
            <a:r>
              <a:rPr lang="en-US" dirty="0"/>
              <a:t>Letting you know how you can protect yourself against the possible risks associated with these chemicals Including</a:t>
            </a:r>
          </a:p>
          <a:p>
            <a:pPr lvl="0"/>
            <a:r>
              <a:rPr lang="en-US" dirty="0"/>
              <a:t>Physical and health hazards</a:t>
            </a:r>
          </a:p>
          <a:p>
            <a:pPr lvl="0"/>
            <a:r>
              <a:rPr lang="en-US" dirty="0"/>
              <a:t>Personal protective equipment necessary during handling or cleanup</a:t>
            </a:r>
          </a:p>
          <a:p>
            <a:pPr lvl="0"/>
            <a:r>
              <a:rPr lang="en-US" dirty="0"/>
              <a:t>Emergency procedures – handling, cleanup, and disposal instructions</a:t>
            </a:r>
          </a:p>
        </p:txBody>
      </p:sp>
      <p:pic>
        <p:nvPicPr>
          <p:cNvPr id="2050" name="Picture 2" descr="Image result for labe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685" y="1922106"/>
            <a:ext cx="3054156" cy="305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38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Safety Data Sheets (MSDS)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937325"/>
            <a:ext cx="8229600" cy="3108543"/>
          </a:xfrm>
        </p:spPr>
        <p:txBody>
          <a:bodyPr/>
          <a:lstStyle/>
          <a:p>
            <a:r>
              <a:rPr lang="en-US" dirty="0"/>
              <a:t>A Material Safety Data Sheet (</a:t>
            </a:r>
            <a:r>
              <a:rPr lang="en-US" b="1" dirty="0"/>
              <a:t>MSDS</a:t>
            </a:r>
            <a:r>
              <a:rPr lang="en-US" dirty="0"/>
              <a:t>) is a document that contains information on the potential health effects of exposure to chemicals, or other potentially dangerous substances, and on safe working procedures when handling chemical products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Warning Labels, and Material Safety Data Sheets (MSDS) which is found on the </a:t>
            </a:r>
            <a:r>
              <a:rPr lang="en-US" dirty="0" err="1"/>
              <a:t>WCC</a:t>
            </a:r>
            <a:r>
              <a:rPr lang="en-US" dirty="0"/>
              <a:t> </a:t>
            </a:r>
            <a:r>
              <a:rPr lang="en-US" dirty="0" smtClean="0"/>
              <a:t>Intranet/</a:t>
            </a:r>
            <a:r>
              <a:rPr lang="en-US" dirty="0" err="1" smtClean="0"/>
              <a:t>MollI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AutoShape 2" descr="Image result for define ms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define ms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75" y="5186247"/>
            <a:ext cx="360045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7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30507" y="165254"/>
            <a:ext cx="8405870" cy="6347514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7240554" y="3116424"/>
            <a:ext cx="1268963" cy="98904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System/Utility </a:t>
            </a:r>
            <a:r>
              <a:rPr lang="en-US" dirty="0" smtClean="0"/>
              <a:t>Failure - Power/water/phone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Remain calm and provide assistance to others if necessary.</a:t>
            </a:r>
          </a:p>
          <a:p>
            <a:r>
              <a:rPr lang="en-US" smtClean="0"/>
              <a:t>Obtain emergency  kit, or emergency lighting</a:t>
            </a:r>
          </a:p>
          <a:p>
            <a:r>
              <a:rPr lang="en-US" smtClean="0"/>
              <a:t>Ensure the safety of patients, visitors, and Associates</a:t>
            </a:r>
          </a:p>
          <a:p>
            <a:r>
              <a:rPr lang="en-US" smtClean="0"/>
              <a:t>Move to a lighted area</a:t>
            </a:r>
          </a:p>
          <a:p>
            <a:r>
              <a:rPr lang="en-US" smtClean="0"/>
              <a:t>Contact Facility Services (facility specific)</a:t>
            </a:r>
          </a:p>
          <a:p>
            <a:r>
              <a:rPr lang="en-US" smtClean="0"/>
              <a:t>Consider Evacuation of the area if outage will be long term.</a:t>
            </a:r>
          </a:p>
          <a:p>
            <a:r>
              <a:rPr lang="en-US" smtClean="0"/>
              <a:t>Use stairs only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620" y="4332613"/>
            <a:ext cx="20574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50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Bomb Threat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335" y="159400"/>
            <a:ext cx="2286000" cy="200025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Keep the caller on the line</a:t>
            </a:r>
          </a:p>
          <a:p>
            <a:r>
              <a:rPr lang="en-US" smtClean="0"/>
              <a:t>If possible , signal for someone to call Security (Facility specific) or local police or 911.</a:t>
            </a:r>
          </a:p>
          <a:p>
            <a:r>
              <a:rPr lang="en-US" smtClean="0"/>
              <a:t>Obtain as much information as possible and write it down</a:t>
            </a:r>
          </a:p>
          <a:p>
            <a:pPr lvl="1"/>
            <a:r>
              <a:rPr lang="en-US" smtClean="0"/>
              <a:t>Time of bomb to detonate</a:t>
            </a:r>
          </a:p>
          <a:p>
            <a:pPr lvl="1"/>
            <a:r>
              <a:rPr lang="en-US" smtClean="0"/>
              <a:t>Listen for any accent of callers voice, speech impediments</a:t>
            </a:r>
          </a:p>
          <a:p>
            <a:pPr lvl="1"/>
            <a:r>
              <a:rPr lang="en-US" smtClean="0"/>
              <a:t>Listen for background noise such as trains, traffic, bells.</a:t>
            </a:r>
          </a:p>
          <a:p>
            <a:r>
              <a:rPr lang="en-US" smtClean="0"/>
              <a:t>Begin evacuation of the area</a:t>
            </a:r>
          </a:p>
          <a:p>
            <a:r>
              <a:rPr lang="en-US" smtClean="0"/>
              <a:t>Once security/police respond, follow their direction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66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2391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Violent/Armed Individual-Active Shooters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5864" y="959010"/>
            <a:ext cx="8610600" cy="5029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dirty="0" smtClean="0"/>
              <a:t>If the incident is occurring on your unit or general area:</a:t>
            </a:r>
          </a:p>
          <a:p>
            <a:pPr lvl="1"/>
            <a:r>
              <a:rPr lang="en-US" sz="1600" b="1" dirty="0" smtClean="0"/>
              <a:t>R: </a:t>
            </a:r>
            <a:r>
              <a:rPr lang="en-US" sz="1600" dirty="0" smtClean="0"/>
              <a:t>Recognize that the event is occurring (stay calm, Alert others).</a:t>
            </a:r>
          </a:p>
          <a:p>
            <a:pPr lvl="1"/>
            <a:r>
              <a:rPr lang="en-US" sz="1600" b="1" dirty="0" smtClean="0"/>
              <a:t>E: </a:t>
            </a:r>
            <a:r>
              <a:rPr lang="en-US" sz="1600" dirty="0" smtClean="0"/>
              <a:t>Evade the shooter (take shelter and hide – Do Not Try to reason with the shooter).</a:t>
            </a:r>
          </a:p>
          <a:p>
            <a:pPr lvl="1"/>
            <a:r>
              <a:rPr lang="en-US" sz="1600" b="1" dirty="0" smtClean="0"/>
              <a:t>T: </a:t>
            </a:r>
            <a:r>
              <a:rPr lang="en-US" sz="1600" dirty="0" smtClean="0"/>
              <a:t>Take all necessary precautions. (Silence phones Pagers, computers, radios.)</a:t>
            </a:r>
          </a:p>
          <a:p>
            <a:pPr lvl="1"/>
            <a:r>
              <a:rPr lang="en-US" sz="1600" b="1" dirty="0" smtClean="0"/>
              <a:t>R: </a:t>
            </a:r>
            <a:r>
              <a:rPr lang="en-US" sz="1600" dirty="0" smtClean="0"/>
              <a:t>Remain hidden. (Do Not comes out of hiding! Stay Away from windows.)</a:t>
            </a:r>
          </a:p>
          <a:p>
            <a:pPr lvl="1"/>
            <a:r>
              <a:rPr lang="en-US" sz="1600" b="1" dirty="0" smtClean="0"/>
              <a:t>E: </a:t>
            </a:r>
            <a:r>
              <a:rPr lang="en-US" sz="1600" dirty="0" smtClean="0"/>
              <a:t>Escape only if possible.</a:t>
            </a:r>
          </a:p>
          <a:p>
            <a:pPr lvl="1"/>
            <a:r>
              <a:rPr lang="en-US" sz="1600" b="1" dirty="0" smtClean="0"/>
              <a:t>A: </a:t>
            </a:r>
            <a:r>
              <a:rPr lang="en-US" sz="1600" dirty="0" smtClean="0"/>
              <a:t>Attend to the wounded after the incident is cleared.</a:t>
            </a:r>
          </a:p>
          <a:p>
            <a:pPr lvl="1"/>
            <a:r>
              <a:rPr lang="en-US" sz="1600" b="1" dirty="0" smtClean="0"/>
              <a:t>T: </a:t>
            </a:r>
            <a:r>
              <a:rPr lang="en-US" sz="1600" dirty="0" smtClean="0"/>
              <a:t>Talk to onsite counselors for a debriefing following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If the incident in an open/public area (lobby, waiting area) or if escape is not possible:</a:t>
            </a:r>
          </a:p>
          <a:p>
            <a:pPr lvl="1"/>
            <a:r>
              <a:rPr lang="en-US" sz="1600" b="1" dirty="0" smtClean="0"/>
              <a:t>C: </a:t>
            </a:r>
            <a:r>
              <a:rPr lang="en-US" sz="1600" dirty="0" smtClean="0"/>
              <a:t>Close all doors on the unit.</a:t>
            </a:r>
          </a:p>
          <a:p>
            <a:pPr lvl="1"/>
            <a:r>
              <a:rPr lang="en-US" sz="1600" b="1" dirty="0" smtClean="0"/>
              <a:t>H: </a:t>
            </a:r>
            <a:r>
              <a:rPr lang="en-US" sz="1600" dirty="0" smtClean="0"/>
              <a:t>Hide or barricade yourself in an area and do not Move until incident is cleared.</a:t>
            </a:r>
          </a:p>
          <a:p>
            <a:pPr lvl="1"/>
            <a:r>
              <a:rPr lang="en-US" sz="1600" b="1" dirty="0" smtClean="0"/>
              <a:t>I: </a:t>
            </a:r>
            <a:r>
              <a:rPr lang="en-US" sz="1600" dirty="0" smtClean="0"/>
              <a:t>If possible, take others with you to seek refuge.</a:t>
            </a:r>
          </a:p>
          <a:p>
            <a:pPr lvl="1"/>
            <a:r>
              <a:rPr lang="en-US" sz="1600" b="1" dirty="0" smtClean="0"/>
              <a:t>L: </a:t>
            </a:r>
            <a:r>
              <a:rPr lang="en-US" sz="1600" dirty="0" smtClean="0"/>
              <a:t>Listen for updates from the operator.</a:t>
            </a:r>
          </a:p>
          <a:p>
            <a:pPr lvl="1"/>
            <a:r>
              <a:rPr lang="en-US" sz="1600" b="1" dirty="0" smtClean="0"/>
              <a:t>D: </a:t>
            </a:r>
            <a:r>
              <a:rPr lang="en-US" sz="1600" dirty="0" smtClean="0"/>
              <a:t>Do Not come out of hiding until the incident is Cleared by the Police.</a:t>
            </a:r>
          </a:p>
          <a:p>
            <a:r>
              <a:rPr lang="en-US" sz="1800" dirty="0" smtClean="0"/>
              <a:t>Do Not opens the door if there is any doubt of safety.</a:t>
            </a:r>
          </a:p>
          <a:p>
            <a:r>
              <a:rPr lang="en-US" sz="1800" dirty="0" smtClean="0"/>
              <a:t>Call  911/ Facility’s Security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82698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Suspicious Person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1238971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Do not physically confront the person</a:t>
            </a:r>
          </a:p>
          <a:p>
            <a:r>
              <a:rPr lang="en-US" dirty="0" smtClean="0"/>
              <a:t>Do not let anyone into a locked building or office</a:t>
            </a:r>
          </a:p>
          <a:p>
            <a:r>
              <a:rPr lang="en-US" dirty="0" smtClean="0"/>
              <a:t>Call Security (facility specific numbers) or 911</a:t>
            </a:r>
          </a:p>
          <a:p>
            <a:r>
              <a:rPr lang="en-US" dirty="0" smtClean="0"/>
              <a:t>Provide as much information as possible about the person their direction of travel</a:t>
            </a:r>
          </a:p>
          <a:p>
            <a:r>
              <a:rPr lang="en-US" dirty="0" smtClean="0"/>
              <a:t>Alert others to stay clear of the area</a:t>
            </a:r>
          </a:p>
          <a:p>
            <a:r>
              <a:rPr lang="en-US" dirty="0" smtClean="0"/>
              <a:t>Secure your area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509" y="3007605"/>
            <a:ext cx="2008714" cy="28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34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Reporting Unsafe Conditions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937325"/>
            <a:ext cx="8229600" cy="4093428"/>
          </a:xfrm>
        </p:spPr>
        <p:txBody>
          <a:bodyPr/>
          <a:lstStyle/>
          <a:p>
            <a:r>
              <a:rPr lang="en-US" b="1" dirty="0"/>
              <a:t>Any unsafe conditions or issues must be reported to your supervisor immediately. </a:t>
            </a:r>
            <a:endParaRPr lang="en-US" dirty="0"/>
          </a:p>
          <a:p>
            <a:r>
              <a:rPr lang="en-US" dirty="0"/>
              <a:t>You do have the right to report unsafe conditions and/or concerns to The Joint Commission and OSHA.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Joint Commission One Renaissance Blvd Oakbrook Terrace, IL 60181 1-800-994-6610 </a:t>
            </a:r>
          </a:p>
          <a:p>
            <a:pPr lvl="1"/>
            <a:r>
              <a:rPr lang="en-US" dirty="0" smtClean="0"/>
              <a:t>Tennessee </a:t>
            </a:r>
            <a:r>
              <a:rPr lang="en-US" dirty="0"/>
              <a:t>Occupational Safety and Health Administration (</a:t>
            </a:r>
            <a:r>
              <a:rPr lang="en-US" dirty="0" err="1"/>
              <a:t>TOSHA</a:t>
            </a:r>
            <a:r>
              <a:rPr lang="en-US" dirty="0"/>
              <a:t>) 220 French Landing Drive Nashville TN 37243 1-800-249-8510 or 615-741-2793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928" y="229671"/>
            <a:ext cx="140176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4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291" y="149947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Suspicious Package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838200"/>
            <a:ext cx="8839200" cy="5486400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300" b="1" dirty="0" smtClean="0"/>
              <a:t>What to Do When You Have a Suspicious Letter or Package</a:t>
            </a:r>
            <a:endParaRPr lang="en-US" sz="4300" dirty="0" smtClean="0"/>
          </a:p>
          <a:p>
            <a:r>
              <a:rPr lang="en-US" sz="4300" dirty="0" smtClean="0"/>
              <a:t>Do not touch or disturb the object.</a:t>
            </a:r>
          </a:p>
          <a:p>
            <a:r>
              <a:rPr lang="en-US" sz="4300" dirty="0" smtClean="0"/>
              <a:t>Do not shake or empty the contents of the</a:t>
            </a:r>
          </a:p>
          <a:p>
            <a:pPr marL="0" indent="0">
              <a:buFont typeface="Arial"/>
              <a:buNone/>
            </a:pPr>
            <a:endParaRPr lang="en-US" sz="4300" dirty="0" smtClean="0"/>
          </a:p>
          <a:p>
            <a:pPr marL="0" indent="0">
              <a:buFont typeface="Arial"/>
              <a:buNone/>
            </a:pPr>
            <a:r>
              <a:rPr lang="en-US" sz="4300" b="1" dirty="0" smtClean="0"/>
              <a:t>Envelope or package.</a:t>
            </a:r>
          </a:p>
          <a:p>
            <a:r>
              <a:rPr lang="en-US" sz="4300" dirty="0" smtClean="0"/>
              <a:t>Call Security (facility number) or 911</a:t>
            </a:r>
          </a:p>
          <a:p>
            <a:r>
              <a:rPr lang="en-US" sz="4300" dirty="0" smtClean="0"/>
              <a:t>Do NOT use a cell phone near the package!</a:t>
            </a:r>
          </a:p>
          <a:p>
            <a:r>
              <a:rPr lang="en-US" sz="4300" dirty="0" smtClean="0"/>
              <a:t>Be prepared to evacuate.</a:t>
            </a:r>
          </a:p>
          <a:p>
            <a:r>
              <a:rPr lang="en-US" sz="4300" dirty="0" smtClean="0"/>
              <a:t>LEAVE THE PACKAGE OR ENVELOPE WHERE IT IS. </a:t>
            </a:r>
          </a:p>
          <a:p>
            <a:r>
              <a:rPr lang="en-US" sz="4300" dirty="0" smtClean="0"/>
              <a:t>LEAVE the room, close the door, contact Security, and do not let anyone in the area.</a:t>
            </a:r>
          </a:p>
          <a:p>
            <a:r>
              <a:rPr lang="en-US" sz="4300" dirty="0" smtClean="0"/>
              <a:t>Wash your hands with soap and water.</a:t>
            </a:r>
          </a:p>
          <a:p>
            <a:r>
              <a:rPr lang="en-US" sz="4300" dirty="0" smtClean="0"/>
              <a:t>List all people in the area at the time the package or letter was recognized. Give this list to Security.</a:t>
            </a:r>
          </a:p>
          <a:p>
            <a:pPr marL="0" indent="0">
              <a:buFont typeface="Arial"/>
              <a:buNone/>
            </a:pPr>
            <a:endParaRPr lang="en-US" sz="4300" b="1" dirty="0" smtClean="0"/>
          </a:p>
          <a:p>
            <a:pPr marL="0" indent="0">
              <a:buFont typeface="Arial"/>
              <a:buNone/>
            </a:pPr>
            <a:r>
              <a:rPr lang="en-US" sz="4300" b="1" dirty="0" smtClean="0"/>
              <a:t>What to Do if the Package or Envelope Is</a:t>
            </a:r>
            <a:endParaRPr lang="en-US" sz="4300" dirty="0" smtClean="0"/>
          </a:p>
          <a:p>
            <a:pPr lvl="1"/>
            <a:r>
              <a:rPr lang="en-US" sz="4300" b="1" dirty="0" smtClean="0"/>
              <a:t>Covered With Powder or Spill</a:t>
            </a:r>
            <a:endParaRPr lang="en-US" sz="4300" dirty="0" smtClean="0"/>
          </a:p>
          <a:p>
            <a:pPr lvl="1"/>
            <a:r>
              <a:rPr lang="en-US" sz="4300" dirty="0" smtClean="0"/>
              <a:t> DO NOT try to clean up the powder. COVER the contents immediately with anything (e.g., clothing, paper, trash can, etc.) and DO NOT REMOVE THIS COVER!</a:t>
            </a:r>
          </a:p>
          <a:p>
            <a:pPr lvl="1"/>
            <a:r>
              <a:rPr lang="en-US" sz="4300" dirty="0" smtClean="0"/>
              <a:t>Leave the room, close the door, contact Security and do not let anyone in the area.</a:t>
            </a:r>
          </a:p>
          <a:p>
            <a:pPr lvl="1"/>
            <a:r>
              <a:rPr lang="en-US" sz="4300" dirty="0" smtClean="0"/>
              <a:t>Wash your hands with soap and water.</a:t>
            </a:r>
          </a:p>
          <a:p>
            <a:pPr lvl="1"/>
            <a:r>
              <a:rPr lang="en-US" sz="4300" dirty="0" smtClean="0"/>
              <a:t>Remove heavily contaminated clothing as soon as possible and places them in a plastic bag, or a container that can be sealed. You can double-bag the items. This bag needs to be given to emergency responders.</a:t>
            </a:r>
          </a:p>
          <a:p>
            <a:pPr lvl="1"/>
            <a:r>
              <a:rPr lang="en-US" sz="4300" dirty="0" smtClean="0"/>
              <a:t>Shower with soap and water as soon as possible. DO NOT USE BLEACH OR OTHER DISINFECTANT ON YOUR SKIN.</a:t>
            </a:r>
          </a:p>
          <a:p>
            <a:pPr lvl="1"/>
            <a:r>
              <a:rPr lang="en-US" sz="4300" dirty="0" smtClean="0"/>
              <a:t>List all people who were in the room or area, especially those who had actual contact with the package or envelope. Give this list to Security.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517793"/>
            <a:ext cx="2438400" cy="204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892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Out of Control Person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990600"/>
            <a:ext cx="8534400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C-</a:t>
            </a:r>
            <a:r>
              <a:rPr lang="en-US" dirty="0" smtClean="0"/>
              <a:t>Call security (facility) Call 911</a:t>
            </a:r>
          </a:p>
          <a:p>
            <a:r>
              <a:rPr lang="en-US" b="1" dirty="0" smtClean="0"/>
              <a:t>O-</a:t>
            </a:r>
            <a:r>
              <a:rPr lang="en-US" dirty="0" smtClean="0"/>
              <a:t>Observe activity</a:t>
            </a:r>
          </a:p>
          <a:p>
            <a:r>
              <a:rPr lang="en-US" b="1" dirty="0" smtClean="0"/>
              <a:t>L- </a:t>
            </a:r>
            <a:r>
              <a:rPr lang="en-US" dirty="0" smtClean="0"/>
              <a:t>location must be provided to Security and 911</a:t>
            </a:r>
          </a:p>
          <a:p>
            <a:r>
              <a:rPr lang="en-US" b="1" dirty="0" smtClean="0"/>
              <a:t>D-</a:t>
            </a:r>
            <a:r>
              <a:rPr lang="en-US" dirty="0" smtClean="0"/>
              <a:t>Describe activity and person</a:t>
            </a:r>
          </a:p>
          <a:p>
            <a:pPr marL="0" indent="0">
              <a:buFont typeface="Arial"/>
              <a:buNone/>
            </a:pPr>
            <a:endParaRPr lang="en-US" b="1" i="1" dirty="0" smtClean="0"/>
          </a:p>
          <a:p>
            <a:pPr marL="0" indent="0">
              <a:buFont typeface="Arial"/>
              <a:buNone/>
            </a:pPr>
            <a:r>
              <a:rPr lang="en-US" b="1" i="1" dirty="0" smtClean="0"/>
              <a:t>Hostage situation</a:t>
            </a:r>
            <a:endParaRPr lang="en-US" b="1" dirty="0" smtClean="0"/>
          </a:p>
          <a:p>
            <a:r>
              <a:rPr lang="en-US" dirty="0" smtClean="0"/>
              <a:t>Call 911/ Facility Security &amp; give exact location</a:t>
            </a:r>
          </a:p>
          <a:p>
            <a:r>
              <a:rPr lang="en-US" dirty="0" smtClean="0"/>
              <a:t>Maintain a safe distance</a:t>
            </a:r>
          </a:p>
          <a:p>
            <a:r>
              <a:rPr lang="en-US" dirty="0" smtClean="0"/>
              <a:t>Give identification of all persons involved in hostage situation</a:t>
            </a:r>
          </a:p>
          <a:p>
            <a:r>
              <a:rPr lang="en-US" dirty="0" smtClean="0"/>
              <a:t>Any pertinent information relative to the development of the situation</a:t>
            </a:r>
          </a:p>
          <a:p>
            <a:r>
              <a:rPr lang="en-US" dirty="0" smtClean="0"/>
              <a:t>Description of the aggressive person</a:t>
            </a:r>
          </a:p>
          <a:p>
            <a:r>
              <a:rPr lang="en-US" dirty="0" smtClean="0"/>
              <a:t>Any special situation or circumstances that would increase the danger to patients, visitors, or Associate safety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6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Missing Child/Adult 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400" dirty="0" smtClean="0"/>
              <a:t>Contact local law enforcement 911, and Security.</a:t>
            </a:r>
          </a:p>
          <a:p>
            <a:r>
              <a:rPr lang="en-US" sz="7400" dirty="0" smtClean="0"/>
              <a:t>Give description of the missing child or adult, the location of the abduction  (last seen area)</a:t>
            </a:r>
          </a:p>
          <a:p>
            <a:r>
              <a:rPr lang="en-US" sz="7400" dirty="0" smtClean="0"/>
              <a:t>If known, give description of the suspected abductor</a:t>
            </a:r>
          </a:p>
          <a:p>
            <a:r>
              <a:rPr lang="en-US" sz="7400" dirty="0" smtClean="0"/>
              <a:t>Go to the nearest entrances and exits</a:t>
            </a:r>
          </a:p>
          <a:p>
            <a:r>
              <a:rPr lang="en-US" sz="7400" dirty="0" smtClean="0"/>
              <a:t>Go to the stairwell</a:t>
            </a:r>
          </a:p>
          <a:p>
            <a:r>
              <a:rPr lang="en-US" sz="7400" dirty="0" smtClean="0"/>
              <a:t>Watch for suspicious behavior</a:t>
            </a:r>
          </a:p>
          <a:p>
            <a:r>
              <a:rPr lang="en-US" sz="7400" dirty="0" smtClean="0"/>
              <a:t>Watch for person fitting the description or suspected abductor</a:t>
            </a:r>
          </a:p>
          <a:p>
            <a:r>
              <a:rPr lang="en-US" sz="7400" dirty="0" smtClean="0"/>
              <a:t>description</a:t>
            </a:r>
          </a:p>
          <a:p>
            <a:r>
              <a:rPr lang="en-US" sz="7400" dirty="0" smtClean="0"/>
              <a:t>Stop anyone carrying a box or bag big enough to hold a child.</a:t>
            </a:r>
          </a:p>
          <a:p>
            <a:r>
              <a:rPr lang="en-US" sz="7400" dirty="0" smtClean="0"/>
              <a:t>Remain at your post until an official “All Clear” has been</a:t>
            </a:r>
          </a:p>
          <a:p>
            <a:r>
              <a:rPr lang="en-US" sz="7400" dirty="0" smtClean="0"/>
              <a:t>announced overhead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40" y="4637968"/>
            <a:ext cx="29337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089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/>
              <a:t>Earthquake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5344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/>
              <a:t>If inside</a:t>
            </a:r>
          </a:p>
          <a:p>
            <a:r>
              <a:rPr lang="en-US" sz="2400" dirty="0" smtClean="0"/>
              <a:t>Remain inside</a:t>
            </a:r>
          </a:p>
          <a:p>
            <a:r>
              <a:rPr lang="en-US" sz="2400" dirty="0" smtClean="0"/>
              <a:t>Move away from windows</a:t>
            </a:r>
          </a:p>
          <a:p>
            <a:r>
              <a:rPr lang="en-US" sz="2400" dirty="0" smtClean="0"/>
              <a:t>Move away from  tall shelves and other objects that may fall on you</a:t>
            </a:r>
          </a:p>
          <a:p>
            <a:r>
              <a:rPr lang="en-US" sz="2400" dirty="0" smtClean="0"/>
              <a:t>Watch for falling objects such as light fixtures or ceiling tiles</a:t>
            </a:r>
          </a:p>
          <a:p>
            <a:r>
              <a:rPr lang="en-US" sz="2400" dirty="0" smtClean="0"/>
              <a:t>Get under strong table, counter, or desk if you are able</a:t>
            </a:r>
          </a:p>
          <a:p>
            <a:r>
              <a:rPr lang="en-US" sz="2400" dirty="0" smtClean="0"/>
              <a:t>Do not stand in a doorway</a:t>
            </a:r>
          </a:p>
          <a:p>
            <a:r>
              <a:rPr lang="en-US" sz="2400" dirty="0" smtClean="0"/>
              <a:t>Do not leave the area without reporting to you supervisor</a:t>
            </a:r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38" y="447675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386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/>
              <a:t>Earthquake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1295400"/>
            <a:ext cx="8382000" cy="460216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8000" b="1" smtClean="0"/>
              <a:t>If outside</a:t>
            </a:r>
          </a:p>
          <a:p>
            <a:r>
              <a:rPr lang="en-US" sz="8000" smtClean="0"/>
              <a:t>Move away from buildings</a:t>
            </a:r>
          </a:p>
          <a:p>
            <a:r>
              <a:rPr lang="en-US" sz="8000" smtClean="0"/>
              <a:t>Move away from electric power lines</a:t>
            </a:r>
          </a:p>
          <a:p>
            <a:r>
              <a:rPr lang="en-US" sz="8000" smtClean="0"/>
              <a:t>Get inside a building if possible</a:t>
            </a:r>
          </a:p>
          <a:p>
            <a:r>
              <a:rPr lang="en-US" sz="8000" smtClean="0"/>
              <a:t>Avoid overhanging structures</a:t>
            </a:r>
          </a:p>
          <a:p>
            <a:r>
              <a:rPr lang="en-US" sz="8000" smtClean="0"/>
              <a:t>Avoid power line</a:t>
            </a:r>
          </a:p>
          <a:p>
            <a:pPr marL="0" indent="0">
              <a:buFont typeface="Arial"/>
              <a:buNone/>
            </a:pPr>
            <a:endParaRPr lang="en-US" sz="8000" smtClean="0"/>
          </a:p>
          <a:p>
            <a:pPr marL="0" indent="0">
              <a:buFont typeface="Arial"/>
              <a:buNone/>
            </a:pPr>
            <a:r>
              <a:rPr lang="en-US" sz="8000" b="1" smtClean="0"/>
              <a:t>After an earthquake</a:t>
            </a:r>
          </a:p>
          <a:p>
            <a:r>
              <a:rPr lang="en-US" sz="8000" smtClean="0"/>
              <a:t>Watch for broken glass</a:t>
            </a:r>
          </a:p>
          <a:p>
            <a:r>
              <a:rPr lang="en-US" sz="8000" smtClean="0"/>
              <a:t>Check for people that may be trapped</a:t>
            </a:r>
          </a:p>
          <a:p>
            <a:r>
              <a:rPr lang="en-US" sz="8000" smtClean="0"/>
              <a:t>Call 911 for those who need immediate medical assistance</a:t>
            </a:r>
          </a:p>
          <a:p>
            <a:r>
              <a:rPr lang="en-US" sz="8000" smtClean="0"/>
              <a:t>Check for fires</a:t>
            </a:r>
          </a:p>
          <a:p>
            <a:r>
              <a:rPr lang="en-US" sz="8000" smtClean="0"/>
              <a:t>Do not touch electrical wires</a:t>
            </a:r>
          </a:p>
          <a:p>
            <a:r>
              <a:rPr lang="en-US" sz="8000" smtClean="0"/>
              <a:t>Obtain emergency kits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973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Severe </a:t>
            </a:r>
            <a:r>
              <a:rPr lang="en-US" b="1" dirty="0" smtClean="0"/>
              <a:t>Weather -</a:t>
            </a:r>
            <a:r>
              <a:rPr lang="en-US" dirty="0" smtClean="0"/>
              <a:t>Tornado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143000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•"/>
              <a:defRPr sz="22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–"/>
              <a:defRPr sz="2000" b="0" i="0" u="none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·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Lucida Grande"/>
              <a:buChar char="›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474746"/>
              </a:buClr>
              <a:buFont typeface="Arial"/>
              <a:buChar char="»"/>
              <a:defRPr sz="1800" kern="1200">
                <a:solidFill>
                  <a:srgbClr val="4747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smtClean="0"/>
              <a:t>If you hear tornado sirens:</a:t>
            </a:r>
          </a:p>
          <a:p>
            <a:pPr lvl="1"/>
            <a:r>
              <a:rPr lang="en-US" smtClean="0"/>
              <a:t>Close all drapes, blinds or outside windows</a:t>
            </a:r>
          </a:p>
          <a:p>
            <a:pPr lvl="1"/>
            <a:r>
              <a:rPr lang="en-US" smtClean="0"/>
              <a:t>Close all doors</a:t>
            </a:r>
          </a:p>
          <a:p>
            <a:pPr lvl="1"/>
            <a:r>
              <a:rPr lang="en-US" smtClean="0"/>
              <a:t>Stay away from large areas of outside glass</a:t>
            </a:r>
          </a:p>
          <a:p>
            <a:pPr lvl="1"/>
            <a:r>
              <a:rPr lang="en-US" smtClean="0"/>
              <a:t>Move to interior parts of the building</a:t>
            </a:r>
          </a:p>
          <a:p>
            <a:r>
              <a:rPr lang="en-US" sz="2400" smtClean="0"/>
              <a:t>Be alert that you may loose power or have structural damage</a:t>
            </a:r>
          </a:p>
          <a:p>
            <a:r>
              <a:rPr lang="en-US" sz="2400" smtClean="0"/>
              <a:t>Move to lower levels of the building (first floor or basement)</a:t>
            </a:r>
          </a:p>
          <a:p>
            <a:r>
              <a:rPr lang="en-US" sz="2400" smtClean="0"/>
              <a:t>Obtain emergency kit/emergency lighting</a:t>
            </a:r>
          </a:p>
          <a:p>
            <a:r>
              <a:rPr lang="en-US" sz="2400" smtClean="0"/>
              <a:t>Account for all patients, visitors and Associates</a:t>
            </a:r>
          </a:p>
          <a:p>
            <a:r>
              <a:rPr lang="en-US" sz="2400" smtClean="0"/>
              <a:t>If damage occurs  contact Facility Services</a:t>
            </a:r>
          </a:p>
          <a:p>
            <a:endParaRPr lang="en-US" sz="240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003" y="228600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51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next step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36014" y="1144111"/>
            <a:ext cx="8229600" cy="1754326"/>
          </a:xfrm>
        </p:spPr>
        <p:txBody>
          <a:bodyPr/>
          <a:lstStyle/>
          <a:p>
            <a:r>
              <a:rPr lang="en-US" dirty="0" smtClean="0"/>
              <a:t>Complete the quiz at </a:t>
            </a:r>
            <a:r>
              <a:rPr lang="en-US" dirty="0">
                <a:hlinkClick r:id="rId2"/>
              </a:rPr>
              <a:t>https://www.classmarker.com/online-test/start/?</a:t>
            </a:r>
            <a:r>
              <a:rPr lang="en-US" dirty="0" smtClean="0">
                <a:hlinkClick r:id="rId2"/>
              </a:rPr>
              <a:t>quiz=6br56f06736b6e83</a:t>
            </a:r>
            <a:endParaRPr lang="en-US" dirty="0" smtClean="0"/>
          </a:p>
          <a:p>
            <a:r>
              <a:rPr lang="en-US" dirty="0" smtClean="0"/>
              <a:t>You must score at least 90%</a:t>
            </a:r>
          </a:p>
          <a:p>
            <a:r>
              <a:rPr lang="en-US" dirty="0" smtClean="0"/>
              <a:t>Submit your certificate to Human Resources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554" y="2914504"/>
            <a:ext cx="4979624" cy="334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2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Reporting Associate Injuries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354605"/>
            <a:ext cx="8229600" cy="1754326"/>
          </a:xfrm>
        </p:spPr>
        <p:txBody>
          <a:bodyPr/>
          <a:lstStyle/>
          <a:p>
            <a:r>
              <a:rPr lang="en-US" dirty="0"/>
              <a:t>Some injuries are un-avoidable. 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get injured on the job, contact your supervisor immediately and report the injury. 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889" y="2911209"/>
            <a:ext cx="6410421" cy="2249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68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553998"/>
          </a:xfrm>
        </p:spPr>
        <p:txBody>
          <a:bodyPr/>
          <a:lstStyle/>
          <a:p>
            <a:r>
              <a:rPr lang="en-US" dirty="0"/>
              <a:t>Be Mindful of Hazards in Your Environment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7200" y="1937325"/>
            <a:ext cx="8229600" cy="1754326"/>
          </a:xfrm>
        </p:spPr>
        <p:txBody>
          <a:bodyPr/>
          <a:lstStyle/>
          <a:p>
            <a:pPr lvl="0"/>
            <a:r>
              <a:rPr lang="en-US" dirty="0"/>
              <a:t>Correct hazards if you can, i.e. clean up small, non-hazardous spills</a:t>
            </a:r>
          </a:p>
          <a:p>
            <a:r>
              <a:rPr lang="en-US" dirty="0"/>
              <a:t> </a:t>
            </a:r>
            <a:r>
              <a:rPr lang="en-US" dirty="0" smtClean="0"/>
              <a:t>Report </a:t>
            </a:r>
            <a:r>
              <a:rPr lang="en-US" dirty="0"/>
              <a:t>unsafe environments or conditions to your supervisor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9525"/>
            <a:ext cx="1722437" cy="26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6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1015663"/>
          </a:xfrm>
        </p:spPr>
        <p:txBody>
          <a:bodyPr/>
          <a:lstStyle/>
          <a:p>
            <a:r>
              <a:rPr lang="en-US" dirty="0"/>
              <a:t>Reporting Occurrences 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9913" y="1122077"/>
            <a:ext cx="8229600" cy="4370427"/>
          </a:xfrm>
        </p:spPr>
        <p:txBody>
          <a:bodyPr/>
          <a:lstStyle/>
          <a:p>
            <a:r>
              <a:rPr lang="en-US" dirty="0"/>
              <a:t>An occurrence is an event that causes injury or death to a patient, visitor, contractor, or other person - </a:t>
            </a:r>
            <a:r>
              <a:rPr lang="en-US" u="sng" dirty="0"/>
              <a:t>NOT AN ASSOCIATE</a:t>
            </a:r>
            <a:endParaRPr lang="en-US" dirty="0"/>
          </a:p>
          <a:p>
            <a:r>
              <a:rPr lang="en-US" b="1" dirty="0"/>
              <a:t>Examples of an Occurrence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visitor </a:t>
            </a:r>
            <a:r>
              <a:rPr lang="en-US" dirty="0" smtClean="0"/>
              <a:t>slips </a:t>
            </a:r>
            <a:r>
              <a:rPr lang="en-US" dirty="0"/>
              <a:t>and </a:t>
            </a:r>
            <a:r>
              <a:rPr lang="en-US" dirty="0" smtClean="0"/>
              <a:t>falls on our property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medical </a:t>
            </a:r>
            <a:r>
              <a:rPr lang="en-US" dirty="0" smtClean="0"/>
              <a:t>device causes </a:t>
            </a:r>
            <a:r>
              <a:rPr lang="en-US" dirty="0"/>
              <a:t>harm to a patient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contractor gets hurt while working on our campus</a:t>
            </a:r>
          </a:p>
          <a:p>
            <a:pPr lvl="1"/>
            <a:r>
              <a:rPr lang="en-US" dirty="0"/>
              <a:t>• A patient falls out of </a:t>
            </a:r>
            <a:r>
              <a:rPr lang="en-US" dirty="0" smtClean="0"/>
              <a:t>a wheelchair or bed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medication error or a near miss in </a:t>
            </a:r>
            <a:r>
              <a:rPr lang="en-US" dirty="0" smtClean="0"/>
              <a:t>medication administration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56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da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067" y="0"/>
            <a:ext cx="9663289" cy="66663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62268" y="2537947"/>
            <a:ext cx="8229600" cy="1754326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5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 Types of Hazards </a:t>
            </a:r>
            <a:endParaRPr lang="en-US" sz="5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18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942"/>
            <a:ext cx="8229600" cy="553998"/>
          </a:xfrm>
        </p:spPr>
        <p:txBody>
          <a:bodyPr/>
          <a:lstStyle/>
          <a:p>
            <a:r>
              <a:rPr lang="en-US" cap="small" dirty="0"/>
              <a:t>Handling and Storing 02 Cylinders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0930" y="1243262"/>
            <a:ext cx="8229600" cy="3231654"/>
          </a:xfrm>
        </p:spPr>
        <p:txBody>
          <a:bodyPr/>
          <a:lstStyle/>
          <a:p>
            <a:r>
              <a:rPr lang="en-US" dirty="0"/>
              <a:t>Oxygen Cylinders must be properly stored and racked</a:t>
            </a:r>
          </a:p>
          <a:p>
            <a:r>
              <a:rPr lang="en-US" dirty="0"/>
              <a:t> </a:t>
            </a:r>
            <a:r>
              <a:rPr lang="en-US" dirty="0" smtClean="0"/>
              <a:t>Never </a:t>
            </a:r>
            <a:r>
              <a:rPr lang="en-US" dirty="0"/>
              <a:t>place E cylinders directly on the floor or not racked properly</a:t>
            </a:r>
          </a:p>
          <a:p>
            <a:pPr lvl="0"/>
            <a:r>
              <a:rPr lang="en-US" dirty="0"/>
              <a:t>Never place E cylinders on top of a bed to transport</a:t>
            </a:r>
          </a:p>
          <a:p>
            <a:pPr lvl="0"/>
            <a:r>
              <a:rPr lang="en-US" dirty="0"/>
              <a:t>Do not carry E cylinders over your shoulder</a:t>
            </a:r>
          </a:p>
          <a:p>
            <a:pPr lvl="0"/>
            <a:r>
              <a:rPr lang="en-US" dirty="0"/>
              <a:t>Never ask a patient to hold or transport the 02 cylinder for you 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029" y="4297037"/>
            <a:ext cx="1455738" cy="227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96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22&quot;&gt;&lt;object type=&quot;3&quot; unique_id=&quot;10023&quot;&gt;&lt;property id=&quot;20148&quot; value=&quot;5&quot;/&gt;&lt;property id=&quot;20300&quot; value=&quot;Slide 1 - &amp;quot;Ensuring a Safe Environment  at  Work &amp;quot;&quot;/&gt;&lt;property id=&quot;20307&quot; value=&quot;256&quot;/&gt;&lt;/object&gt;&lt;object type=&quot;3&quot; unique_id=&quot;10024&quot;&gt;&lt;property id=&quot;20148&quot; value=&quot;5&quot;/&gt;&lt;property id=&quot;20300&quot; value=&quot;Slide 2 - &amp;quot;West Cancer Center is committed to Your Safety and the Safety of our Patients&amp;quot;&quot;/&gt;&lt;property id=&quot;20307&quot; value=&quot;265&quot;/&gt;&lt;/object&gt;&lt;object type=&quot;3&quot; unique_id=&quot;10025&quot;&gt;&lt;property id=&quot;20148&quot; value=&quot;5&quot;/&gt;&lt;property id=&quot;20300&quot; value=&quot;Slide 4 - &amp;quot;Reporting Unsafe Conditions &amp;quot;&quot;/&gt;&lt;property id=&quot;20307&quot; value=&quot;260&quot;/&gt;&lt;/object&gt;&lt;object type=&quot;3&quot; unique_id=&quot;10210&quot;&gt;&lt;property id=&quot;20148&quot; value=&quot;5&quot;/&gt;&lt;property id=&quot;20300&quot; value=&quot;Slide 5 - &amp;quot;Reporting Associate Injuries &amp;quot;&quot;/&gt;&lt;property id=&quot;20307&quot; value=&quot;266&quot;/&gt;&lt;/object&gt;&lt;object type=&quot;3&quot; unique_id=&quot;10211&quot;&gt;&lt;property id=&quot;20148&quot; value=&quot;5&quot;/&gt;&lt;property id=&quot;20300&quot; value=&quot;Slide 6 - &amp;quot;Be Mindful of Hazards in Your Environment&amp;quot;&quot;/&gt;&lt;property id=&quot;20307&quot; value=&quot;267&quot;/&gt;&lt;/object&gt;&lt;object type=&quot;3&quot; unique_id=&quot;10212&quot;&gt;&lt;property id=&quot;20148&quot; value=&quot;5&quot;/&gt;&lt;property id=&quot;20300&quot; value=&quot;Slide 7 - &amp;quot;Reporting Occurrences  &amp;quot;&quot;/&gt;&lt;property id=&quot;20307&quot; value=&quot;268&quot;/&gt;&lt;/object&gt;&lt;object type=&quot;3&quot; unique_id=&quot;10213&quot;&gt;&lt;property id=&quot;20148&quot; value=&quot;5&quot;/&gt;&lt;property id=&quot;20300&quot; value=&quot;Slide 8&quot;/&gt;&lt;property id=&quot;20307&quot; value=&quot;269&quot;/&gt;&lt;/object&gt;&lt;object type=&quot;3&quot; unique_id=&quot;10214&quot;&gt;&lt;property id=&quot;20148&quot; value=&quot;5&quot;/&gt;&lt;property id=&quot;20300&quot; value=&quot;Slide 9 - &amp;quot;Handling and Storing 02 Cylinders&amp;quot;&quot;/&gt;&lt;property id=&quot;20307&quot; value=&quot;270&quot;/&gt;&lt;/object&gt;&lt;object type=&quot;3&quot; unique_id=&quot;10215&quot;&gt;&lt;property id=&quot;20148&quot; value=&quot;5&quot;/&gt;&lt;property id=&quot;20300&quot; value=&quot;Slide 10&quot;/&gt;&lt;property id=&quot;20307&quot; value=&quot;271&quot;/&gt;&lt;/object&gt;&lt;object type=&quot;3&quot; unique_id=&quot;10216&quot;&gt;&lt;property id=&quot;20148&quot; value=&quot;5&quot;/&gt;&lt;property id=&quot;20300&quot; value=&quot;Slide 11 - &amp;quot;Preventing and Reacting to Fire &amp;quot;&quot;/&gt;&lt;property id=&quot;20307&quot; value=&quot;272&quot;/&gt;&lt;/object&gt;&lt;object type=&quot;3&quot; unique_id=&quot;10217&quot;&gt;&lt;property id=&quot;20148&quot; value=&quot;5&quot;/&gt;&lt;property id=&quot;20300&quot; value=&quot;Slide 12 - &amp;quot;If a fire is in your area “RACE” into action&amp;quot;&quot;/&gt;&lt;property id=&quot;20307&quot; value=&quot;277&quot;/&gt;&lt;/object&gt;&lt;object type=&quot;3&quot; unique_id=&quot;10218&quot;&gt;&lt;property id=&quot;20148&quot; value=&quot;5&quot;/&gt;&lt;property id=&quot;20300&quot; value=&quot;Slide 13 - &amp;quot;Know where the fire extinguishers are located in your area! &amp;quot;&quot;/&gt;&lt;property id=&quot;20307&quot; value=&quot;278&quot;/&gt;&lt;/object&gt;&lt;object type=&quot;3&quot; unique_id=&quot;10219&quot;&gt;&lt;property id=&quot;20148&quot; value=&quot;5&quot;/&gt;&lt;property id=&quot;20300&quot; value=&quot;Slide 14 - &amp;quot;More tips about Fire Extinguishers &amp;quot;&quot;/&gt;&lt;property id=&quot;20307&quot; value=&quot;279&quot;/&gt;&lt;/object&gt;&lt;object type=&quot;3&quot; unique_id=&quot;10220&quot;&gt;&lt;property id=&quot;20148&quot; value=&quot;5&quot;/&gt;&lt;property id=&quot;20300&quot; value=&quot;Slide 15 - &amp;quot;When evacuating &amp;quot;&quot;/&gt;&lt;property id=&quot;20307&quot; value=&quot;280&quot;/&gt;&lt;/object&gt;&lt;object type=&quot;3&quot; unique_id=&quot;10221&quot;&gt;&lt;property id=&quot;20148&quot; value=&quot;5&quot;/&gt;&lt;property id=&quot;20300&quot; value=&quot;Slide 16 - &amp;quot;Do not block sprinkler heads  &amp;quot;&quot;/&gt;&lt;property id=&quot;20307&quot; value=&quot;282&quot;/&gt;&lt;/object&gt;&lt;object type=&quot;3&quot; unique_id=&quot;10222&quot;&gt;&lt;property id=&quot;20148&quot; value=&quot;5&quot;/&gt;&lt;property id=&quot;20300&quot; value=&quot;Slide 17 - &amp;quot;Using Electrical Equipment Safely &amp;quot;&quot;/&gt;&lt;property id=&quot;20307&quot; value=&quot;283&quot;/&gt;&lt;/object&gt;&lt;object type=&quot;3&quot; unique_id=&quot;10223&quot;&gt;&lt;property id=&quot;20148&quot; value=&quot;5&quot;/&gt;&lt;property id=&quot;20300&quot; value=&quot;Slide 18 - &amp;quot;Electrical Safety Tips &amp;quot;&quot;/&gt;&lt;property id=&quot;20307&quot; value=&quot;284&quot;/&gt;&lt;/object&gt;&lt;object type=&quot;3&quot; unique_id=&quot;10224&quot;&gt;&lt;property id=&quot;20148&quot; value=&quot;5&quot;/&gt;&lt;property id=&quot;20300&quot; value=&quot;Slide 19 - &amp;quot;More tips on Electrical Safety&amp;quot;&quot;/&gt;&lt;property id=&quot;20307&quot; value=&quot;285&quot;/&gt;&lt;/object&gt;&lt;object type=&quot;3&quot; unique_id=&quot;10225&quot;&gt;&lt;property id=&quot;20148&quot; value=&quot;5&quot;/&gt;&lt;property id=&quot;20300&quot; value=&quot;Slide 20 - &amp;quot;Even More about Electrical Safety &amp;quot;&quot;/&gt;&lt;property id=&quot;20307&quot; value=&quot;286&quot;/&gt;&lt;/object&gt;&lt;object type=&quot;3&quot; unique_id=&quot;10226&quot;&gt;&lt;property id=&quot;20148&quot; value=&quot;5&quot;/&gt;&lt;property id=&quot;20300&quot; value=&quot;Slide 21&quot;/&gt;&lt;property id=&quot;20307&quot; value=&quot;281&quot;/&gt;&lt;/object&gt;&lt;object type=&quot;3&quot; unique_id=&quot;10227&quot;&gt;&lt;property id=&quot;20148&quot; value=&quot;5&quot;/&gt;&lt;property id=&quot;20300&quot; value=&quot;Slide 24 - &amp;quot;Back Injuries &amp;quot;&quot;/&gt;&lt;property id=&quot;20307&quot; value=&quot;273&quot;/&gt;&lt;/object&gt;&lt;object type=&quot;3&quot; unique_id=&quot;10228&quot;&gt;&lt;property id=&quot;20148&quot; value=&quot;5&quot;/&gt;&lt;property id=&quot;20300&quot; value=&quot;Slide 25 - &amp;quot;Safe lifting is important…Not only to prevent back injuries, but also to prevent injuries to other body parts such&quot;/&gt;&lt;property id=&quot;20307&quot; value=&quot;274&quot;/&gt;&lt;/object&gt;&lt;object type=&quot;3&quot; unique_id=&quot;10229&quot;&gt;&lt;property id=&quot;20148&quot; value=&quot;5&quot;/&gt;&lt;property id=&quot;20300&quot; value=&quot;Slide 26 - &amp;quot;Safe Lifting Techniques &amp;quot;&quot;/&gt;&lt;property id=&quot;20307&quot; value=&quot;275&quot;/&gt;&lt;/object&gt;&lt;object type=&quot;3&quot; unique_id=&quot;10230&quot;&gt;&lt;property id=&quot;20148&quot; value=&quot;5&quot;/&gt;&lt;property id=&quot;20300&quot; value=&quot;Slide 27 - &amp;quot;Pushing &amp;amp; Pulling &amp;quot;&quot;/&gt;&lt;property id=&quot;20307&quot; value=&quot;276&quot;/&gt;&lt;/object&gt;&lt;object type=&quot;3&quot; unique_id=&quot;10231&quot;&gt;&lt;property id=&quot;20148&quot; value=&quot;5&quot;/&gt;&lt;property id=&quot;20300&quot; value=&quot;Slide 28 - &amp;quot;Office Ergonomics&amp;quot;&quot;/&gt;&lt;property id=&quot;20307&quot; value=&quot;287&quot;/&gt;&lt;/object&gt;&lt;object type=&quot;3&quot; unique_id=&quot;10232&quot;&gt;&lt;property id=&quot;20148&quot; value=&quot;5&quot;/&gt;&lt;property id=&quot;20300&quot; value=&quot;Slide 29 - &amp;quot;Safe Medical Devices Act (SMDA) &amp;quot;&quot;/&gt;&lt;property id=&quot;20307&quot; value=&quot;288&quot;/&gt;&lt;/object&gt;&lt;object type=&quot;3&quot; unique_id=&quot;10233&quot;&gt;&lt;property id=&quot;20148&quot; value=&quot;5&quot;/&gt;&lt;property id=&quot;20300&quot; value=&quot;Slide 30 - &amp;quot; &amp;quot;&quot;/&gt;&lt;property id=&quot;20307&quot; value=&quot;289&quot;/&gt;&lt;/object&gt;&lt;object type=&quot;3&quot; unique_id=&quot;10625&quot;&gt;&lt;property id=&quot;20148&quot; value=&quot;5&quot;/&gt;&lt;property id=&quot;20300&quot; value=&quot;Slide 31 - &amp;quot;Disposing of Medical Equipment &amp;quot;&quot;/&gt;&lt;property id=&quot;20307&quot; value=&quot;290&quot;/&gt;&lt;/object&gt;&lt;object type=&quot;3&quot; unique_id=&quot;10626&quot;&gt;&lt;property id=&quot;20148&quot; value=&quot;5&quot;/&gt;&lt;property id=&quot;20300&quot; value=&quot;Slide 32 - &amp;quot;What are Hazardous Materials?&amp;quot;&quot;/&gt;&lt;property id=&quot;20307&quot; value=&quot;291&quot;/&gt;&lt;/object&gt;&lt;object type=&quot;3&quot; unique_id=&quot;10627&quot;&gt;&lt;property id=&quot;20148&quot; value=&quot;5&quot;/&gt;&lt;property id=&quot;20300&quot; value=&quot;Slide 33 - &amp;quot;Hazard communication is a method of: &amp;quot;&quot;/&gt;&lt;property id=&quot;20307&quot; value=&quot;292&quot;/&gt;&lt;/object&gt;&lt;object type=&quot;3&quot; unique_id=&quot;10628&quot;&gt;&lt;property id=&quot;20148&quot; value=&quot;5&quot;/&gt;&lt;property id=&quot;20300&quot; value=&quot;Slide 34 - &amp;quot;Material Safety Data Sheets (MSDS) &amp;quot;&quot;/&gt;&lt;property id=&quot;20307&quot; value=&quot;293&quot;/&gt;&lt;/object&gt;&lt;object type=&quot;3&quot; unique_id=&quot;10629&quot;&gt;&lt;property id=&quot;20148&quot; value=&quot;5&quot;/&gt;&lt;property id=&quot;20300&quot; value=&quot;Slide 35&quot;/&gt;&lt;property id=&quot;20307&quot; value=&quot;294&quot;/&gt;&lt;/object&gt;&lt;object type=&quot;3&quot; unique_id=&quot;10630&quot;&gt;&lt;property id=&quot;20148&quot; value=&quot;5&quot;/&gt;&lt;property id=&quot;20300&quot; value=&quot;Slide 46 - &amp;quot;Your next step &amp;quot;&quot;/&gt;&lt;property id=&quot;20307&quot; value=&quot;295&quot;/&gt;&lt;/object&gt;&lt;object type=&quot;3&quot; unique_id=&quot;10913&quot;&gt;&lt;property id=&quot;20148&quot; value=&quot;5&quot;/&gt;&lt;property id=&quot;20300&quot; value=&quot;Slide 22 - &amp;quot;Radiation Safety&amp;quot;&quot;/&gt;&lt;property id=&quot;20307&quot; value=&quot;296&quot;/&gt;&lt;/object&gt;&lt;object type=&quot;3&quot; unique_id=&quot;10914&quot;&gt;&lt;property id=&quot;20148&quot; value=&quot;5&quot;/&gt;&lt;property id=&quot;20300&quot; value=&quot;Slide 23 - &amp;quot;Magnetic Resonance Imaging (MRI) Safety&amp;quot;&quot;/&gt;&lt;property id=&quot;20307&quot; value=&quot;297&quot;/&gt;&lt;/object&gt;&lt;object type=&quot;3&quot; unique_id=&quot;11354&quot;&gt;&lt;property id=&quot;20148&quot; value=&quot;5&quot;/&gt;&lt;property id=&quot;20300&quot; value=&quot;Slide 3 - &amp;quot;You have a right to a workplace with no recognized hazards. &amp;quot;&quot;/&gt;&lt;property id=&quot;20307&quot; value=&quot;299&quot;/&gt;&lt;/object&gt;&lt;object type=&quot;3&quot; unique_id=&quot;11932&quot;&gt;&lt;property id=&quot;20148&quot; value=&quot;5&quot;/&gt;&lt;property id=&quot;20300&quot; value=&quot;Slide 36 - &amp;quot;System/Utility Failure - Power/water/phone &amp;quot;&quot;/&gt;&lt;property id=&quot;20307&quot; value=&quot;300&quot;/&gt;&lt;/object&gt;&lt;object type=&quot;3&quot; unique_id=&quot;11933&quot;&gt;&lt;property id=&quot;20148&quot; value=&quot;5&quot;/&gt;&lt;property id=&quot;20300&quot; value=&quot;Slide 37 - &amp;quot;Bomb Threat&amp;quot;&quot;/&gt;&lt;property id=&quot;20307&quot; value=&quot;301&quot;/&gt;&lt;/object&gt;&lt;object type=&quot;3&quot; unique_id=&quot;11934&quot;&gt;&lt;property id=&quot;20148&quot; value=&quot;5&quot;/&gt;&lt;property id=&quot;20300&quot; value=&quot;Slide 38 - &amp;quot;Violent/Armed Individual-Active Shooters &amp;quot;&quot;/&gt;&lt;property id=&quot;20307&quot; value=&quot;302&quot;/&gt;&lt;/object&gt;&lt;object type=&quot;3&quot; unique_id=&quot;11935&quot;&gt;&lt;property id=&quot;20148&quot; value=&quot;5&quot;/&gt;&lt;property id=&quot;20300&quot; value=&quot;Slide 39 - &amp;quot;Suspicious Person &amp;quot;&quot;/&gt;&lt;property id=&quot;20307&quot; value=&quot;303&quot;/&gt;&lt;/object&gt;&lt;object type=&quot;3&quot; unique_id=&quot;11936&quot;&gt;&lt;property id=&quot;20148&quot; value=&quot;5&quot;/&gt;&lt;property id=&quot;20300&quot; value=&quot;Slide 40 - &amp;quot;Suspicious Package &amp;quot;&quot;/&gt;&lt;property id=&quot;20307&quot; value=&quot;304&quot;/&gt;&lt;/object&gt;&lt;object type=&quot;3&quot; unique_id=&quot;11937&quot;&gt;&lt;property id=&quot;20148&quot; value=&quot;5&quot;/&gt;&lt;property id=&quot;20300&quot; value=&quot;Slide 41 - &amp;quot;Out of Control Person &amp;quot;&quot;/&gt;&lt;property id=&quot;20307&quot; value=&quot;305&quot;/&gt;&lt;/object&gt;&lt;object type=&quot;3&quot; unique_id=&quot;11938&quot;&gt;&lt;property id=&quot;20148&quot; value=&quot;5&quot;/&gt;&lt;property id=&quot;20300&quot; value=&quot;Slide 42 - &amp;quot;Missing Child/Adult &amp;quot;&quot;/&gt;&lt;property id=&quot;20307&quot; value=&quot;306&quot;/&gt;&lt;/object&gt;&lt;object type=&quot;3&quot; unique_id=&quot;11939&quot;&gt;&lt;property id=&quot;20148&quot; value=&quot;5&quot;/&gt;&lt;property id=&quot;20300&quot; value=&quot;Slide 43 - &amp;quot;Earthquake&amp;quot;&quot;/&gt;&lt;property id=&quot;20307&quot; value=&quot;307&quot;/&gt;&lt;/object&gt;&lt;object type=&quot;3&quot; unique_id=&quot;11940&quot;&gt;&lt;property id=&quot;20148&quot; value=&quot;5&quot;/&gt;&lt;property id=&quot;20300&quot; value=&quot;Slide 44 - &amp;quot;Earthquake&amp;quot;&quot;/&gt;&lt;property id=&quot;20307&quot; value=&quot;308&quot;/&gt;&lt;/object&gt;&lt;object type=&quot;3&quot; unique_id=&quot;11941&quot;&gt;&lt;property id=&quot;20148&quot; value=&quot;5&quot;/&gt;&lt;property id=&quot;20300&quot; value=&quot;Slide 45 - &amp;quot;Severe Weather -Tornado &amp;quot;&quot;/&gt;&lt;property id=&quot;20307&quot; value=&quot;309&quot;/&gt;&lt;/object&gt;&lt;/object&gt;&lt;object type=&quot;8&quot; unique_id=&quot;1003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9">
      <a:dk1>
        <a:sysClr val="windowText" lastClr="000000"/>
      </a:dk1>
      <a:lt1>
        <a:sysClr val="window" lastClr="FFFFFF"/>
      </a:lt1>
      <a:dk2>
        <a:srgbClr val="474746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2585</TotalTime>
  <Words>2448</Words>
  <Application>Microsoft Office PowerPoint</Application>
  <PresentationFormat>On-screen Show (4:3)</PresentationFormat>
  <Paragraphs>301</Paragraphs>
  <Slides>46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Ensuring a Safe Environment  at  Work </vt:lpstr>
      <vt:lpstr>West Cancer Center is committed to Your Safety and the Safety of our Patients</vt:lpstr>
      <vt:lpstr>You have a right to a workplace with no recognized hazards. </vt:lpstr>
      <vt:lpstr>Reporting Unsafe Conditions </vt:lpstr>
      <vt:lpstr>Reporting Associate Injuries </vt:lpstr>
      <vt:lpstr>Be Mindful of Hazards in Your Environment</vt:lpstr>
      <vt:lpstr>Reporting Occurrences  </vt:lpstr>
      <vt:lpstr>PowerPoint Presentation</vt:lpstr>
      <vt:lpstr>Handling and Storing 02 Cylinders</vt:lpstr>
      <vt:lpstr>PowerPoint Presentation</vt:lpstr>
      <vt:lpstr>Preventing and Reacting to Fire </vt:lpstr>
      <vt:lpstr>If a fire is in your area “RACE” into action</vt:lpstr>
      <vt:lpstr>Know where the fire extinguishers are located in your area! </vt:lpstr>
      <vt:lpstr>More tips about Fire Extinguishers </vt:lpstr>
      <vt:lpstr>When evacuating </vt:lpstr>
      <vt:lpstr>Do not block sprinkler heads  </vt:lpstr>
      <vt:lpstr>Using Electrical Equipment Safely </vt:lpstr>
      <vt:lpstr>Electrical Safety Tips </vt:lpstr>
      <vt:lpstr>More tips on Electrical Safety</vt:lpstr>
      <vt:lpstr>Even More about Electrical Safety </vt:lpstr>
      <vt:lpstr>PowerPoint Presentation</vt:lpstr>
      <vt:lpstr>Radiation Safety</vt:lpstr>
      <vt:lpstr>Magnetic Resonance Imaging (MRI) Safety</vt:lpstr>
      <vt:lpstr>Back Injuries </vt:lpstr>
      <vt:lpstr>Safe lifting is important…Not only to prevent back injuries, but also to prevent injuries to other body parts such as wrists, arms, elbows, shoulders, and neck.  </vt:lpstr>
      <vt:lpstr>Safe Lifting Techniques </vt:lpstr>
      <vt:lpstr>Pushing &amp; Pulling </vt:lpstr>
      <vt:lpstr>Office Ergonomics</vt:lpstr>
      <vt:lpstr>Safe Medical Devices Act (SMDA) </vt:lpstr>
      <vt:lpstr> </vt:lpstr>
      <vt:lpstr>Disposing of Medical Equipment </vt:lpstr>
      <vt:lpstr>What are Hazardous Materials?</vt:lpstr>
      <vt:lpstr>Hazard communication is a method of: </vt:lpstr>
      <vt:lpstr>Material Safety Data Sheets (MSDS) </vt:lpstr>
      <vt:lpstr>PowerPoint Presentation</vt:lpstr>
      <vt:lpstr>System/Utility Failure - Power/water/phone </vt:lpstr>
      <vt:lpstr>Bomb Threat</vt:lpstr>
      <vt:lpstr>Violent/Armed Individual-Active Shooters </vt:lpstr>
      <vt:lpstr>Suspicious Person </vt:lpstr>
      <vt:lpstr>Suspicious Package </vt:lpstr>
      <vt:lpstr>Out of Control Person </vt:lpstr>
      <vt:lpstr>Missing Child/Adult </vt:lpstr>
      <vt:lpstr>Earthquake</vt:lpstr>
      <vt:lpstr>Earthquake</vt:lpstr>
      <vt:lpstr>Severe Weather -Tornado </vt:lpstr>
      <vt:lpstr>Your next step </vt:lpstr>
    </vt:vector>
  </TitlesOfParts>
  <Company>cs2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Kenny Patrick</dc:creator>
  <cp:lastModifiedBy>rkoch</cp:lastModifiedBy>
  <cp:revision>68</cp:revision>
  <cp:lastPrinted>2016-03-23T15:41:08Z</cp:lastPrinted>
  <dcterms:created xsi:type="dcterms:W3CDTF">2015-04-20T18:46:32Z</dcterms:created>
  <dcterms:modified xsi:type="dcterms:W3CDTF">2016-04-05T20:04:48Z</dcterms:modified>
</cp:coreProperties>
</file>